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66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01" y="456"/>
      </p:cViewPr>
      <p:guideLst>
        <p:guide orient="horz" pos="2866"/>
        <p:guide pos="21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3288" y="3701194"/>
            <a:ext cx="7208520" cy="2545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3375" y="741483"/>
            <a:ext cx="18237349" cy="2248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288" y="3514966"/>
            <a:ext cx="10501630" cy="6501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985" y="1104900"/>
            <a:ext cx="14300200" cy="2900680"/>
          </a:xfrm>
          <a:prstGeom prst="rect">
            <a:avLst/>
          </a:prstGeom>
        </p:spPr>
        <p:txBody>
          <a:bodyPr vert="horz" wrap="square" lIns="0" tIns="280670" rIns="0" bIns="0" rtlCol="0">
            <a:noAutofit/>
          </a:bodyPr>
          <a:lstStyle/>
          <a:p>
            <a:pPr marL="12700" marR="5080">
              <a:lnSpc>
                <a:spcPts val="9300"/>
              </a:lnSpc>
              <a:spcBef>
                <a:spcPts val="2210"/>
              </a:spcBef>
            </a:pPr>
            <a:r>
              <a:rPr lang="en-US" altLang="en-US" sz="9550"/>
              <a:t>Жасанды</a:t>
            </a:r>
            <a:r>
              <a:rPr lang="en-US" altLang="ru-RU" sz="9550"/>
              <a:t> </a:t>
            </a:r>
            <a:r>
              <a:rPr lang="en-US" altLang="en-US" sz="9550"/>
              <a:t>интеллект</a:t>
            </a:r>
            <a:r>
              <a:rPr lang="en-US" altLang="ru-RU" sz="9550"/>
              <a:t> </a:t>
            </a:r>
            <a:r>
              <a:rPr lang="en-US" altLang="en-US" sz="9550"/>
              <a:t>негіздері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4427" y="5883529"/>
            <a:ext cx="16239490" cy="346697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lang="ru-RU" altLang="en-US" sz="4800" b="1" dirty="0">
                <a:latin typeface="Arial" panose="020B0604020202020204"/>
                <a:cs typeface="Arial" panose="020B0604020202020204"/>
              </a:rPr>
              <a:t>Д</a:t>
            </a:r>
            <a:r>
              <a:rPr lang="en-US" altLang="en-US" sz="4800" b="1" dirty="0" err="1">
                <a:latin typeface="Arial" panose="020B0604020202020204"/>
                <a:cs typeface="Arial" panose="020B0604020202020204"/>
              </a:rPr>
              <a:t>еректерді</a:t>
            </a:r>
            <a:r>
              <a:rPr lang="en-US" altLang="ru-RU" sz="4800" b="1" dirty="0">
                <a:latin typeface="Arial" panose="020B0604020202020204"/>
                <a:cs typeface="Arial" panose="020B0604020202020204"/>
              </a:rPr>
              <a:t> </a:t>
            </a:r>
            <a:r>
              <a:rPr lang="ru-RU" altLang="ru-RU" sz="4800" b="1" dirty="0">
                <a:latin typeface="Arial" panose="020B0604020202020204"/>
                <a:cs typeface="Arial" panose="020B0604020202020204"/>
              </a:rPr>
              <a:t> т</a:t>
            </a:r>
            <a:r>
              <a:rPr lang="en-US" altLang="en-US" sz="4800" b="1" dirty="0" err="1">
                <a:latin typeface="Arial" panose="020B0604020202020204"/>
                <a:cs typeface="Arial" panose="020B0604020202020204"/>
              </a:rPr>
              <a:t>иімді</a:t>
            </a:r>
            <a:r>
              <a:rPr lang="ru-RU" altLang="en-US" sz="4800" b="1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800" b="1" dirty="0" err="1">
                <a:latin typeface="Arial" panose="020B0604020202020204"/>
                <a:cs typeface="Arial" panose="020B0604020202020204"/>
              </a:rPr>
              <a:t>визуализациялау</a:t>
            </a:r>
            <a:r>
              <a:rPr lang="en-US" altLang="ru-RU" sz="4800" b="1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800" b="1" dirty="0" err="1">
                <a:latin typeface="Arial" panose="020B0604020202020204"/>
                <a:cs typeface="Arial" panose="020B0604020202020204"/>
              </a:rPr>
              <a:t>принциптері</a:t>
            </a:r>
            <a:r>
              <a:rPr lang="en-US" altLang="ru-RU" sz="4800" b="1" dirty="0">
                <a:latin typeface="Arial" panose="020B0604020202020204"/>
                <a:cs typeface="Arial" panose="020B0604020202020204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Визуализация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түрлері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 (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гистограммалар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баған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диаграммалары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шашыраңқы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графиктер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).</a:t>
            </a: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Визуализация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түрлері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. Python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көмегімен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визуализациялар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жасау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: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практикалық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dirty="0" err="1">
                <a:latin typeface="Arial" panose="020B0604020202020204"/>
                <a:cs typeface="Arial" panose="020B0604020202020204"/>
              </a:rPr>
              <a:t>мысал</a:t>
            </a:r>
            <a:r>
              <a:rPr lang="en-US" altLang="ru-RU" sz="3550" dirty="0">
                <a:latin typeface="Arial" panose="020B0604020202020204"/>
                <a:cs typeface="Arial" panose="020B0604020202020204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51153" y="701454"/>
            <a:ext cx="7208520" cy="1731010"/>
          </a:xfrm>
          <a:prstGeom prst="rect">
            <a:avLst/>
          </a:prstGeom>
        </p:spPr>
        <p:txBody>
          <a:bodyPr vert="horz" wrap="square" lIns="0" tIns="72261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80"/>
              </a:spcBef>
            </a:pPr>
            <a:r>
              <a:rPr lang="en-US" altLang="en-US" sz="5450"/>
              <a:t>Тиімді</a:t>
            </a:r>
            <a:r>
              <a:rPr lang="en-US" altLang="ru-RU" sz="5450"/>
              <a:t> </a:t>
            </a:r>
            <a:r>
              <a:rPr lang="en-US" altLang="en-US" sz="5450"/>
              <a:t>визуализация</a:t>
            </a:r>
            <a:r>
              <a:rPr lang="en-US" altLang="ru-RU" sz="5450"/>
              <a:t> </a:t>
            </a:r>
            <a:r>
              <a:rPr lang="en-US" altLang="en-US" sz="5450"/>
              <a:t>мысалдары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5250" y="4054475"/>
            <a:ext cx="4563110" cy="61341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en-US" sz="4400" b="1">
                <a:latin typeface="Arial" panose="020B0604020202020204"/>
                <a:cs typeface="Arial" panose="020B0604020202020204"/>
              </a:rPr>
              <a:t>Су</a:t>
            </a:r>
            <a:r>
              <a:rPr lang="en-US" altLang="ru-RU" sz="4400" b="1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>
                <a:latin typeface="Arial" panose="020B0604020202020204"/>
                <a:cs typeface="Arial" panose="020B0604020202020204"/>
              </a:rPr>
              <a:t>тұтыну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1976" y="161540"/>
            <a:ext cx="10035286" cy="100124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86245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215"/>
              </a:spcBef>
            </a:pPr>
            <a:r>
              <a:rPr lang="en-US" altLang="en-US" sz="6600"/>
              <a:t>Тиімді</a:t>
            </a:r>
            <a:r>
              <a:rPr lang="en-US" altLang="ru-RU" sz="6600"/>
              <a:t> </a:t>
            </a:r>
            <a:r>
              <a:rPr lang="en-US" altLang="en-US" sz="6600"/>
              <a:t>визуализация</a:t>
            </a:r>
            <a:r>
              <a:rPr lang="en-US" altLang="ru-RU" sz="6600"/>
              <a:t> </a:t>
            </a:r>
            <a:r>
              <a:rPr lang="en-US" altLang="en-US" sz="6600"/>
              <a:t>мысалдары</a:t>
            </a:r>
            <a:br>
              <a:rPr lang="en-US" altLang="en-US" sz="6600"/>
            </a:br>
            <a:r>
              <a:rPr lang="en-US" altLang="ru-RU" sz="4500"/>
              <a:t>Twitter </a:t>
            </a:r>
            <a:r>
              <a:rPr lang="en-US" altLang="en-US" sz="4500"/>
              <a:t>науқанының</a:t>
            </a:r>
            <a:r>
              <a:rPr lang="en-US" altLang="ru-RU" sz="4500"/>
              <a:t> </a:t>
            </a:r>
            <a:r>
              <a:rPr lang="en-US" altLang="en-US" sz="4500"/>
              <a:t>жарнамалық</a:t>
            </a:r>
            <a:r>
              <a:rPr lang="en-US" altLang="ru-RU" sz="4500"/>
              <a:t> </a:t>
            </a:r>
            <a:r>
              <a:rPr lang="en-US" altLang="en-US" sz="4500"/>
              <a:t>кестесі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019" y="2733987"/>
            <a:ext cx="16266764" cy="75466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28346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</a:pPr>
            <a:r>
              <a:rPr lang="en-US" altLang="en-US" spc="-50" dirty="0"/>
              <a:t>Деректерді</a:t>
            </a:r>
            <a:r>
              <a:rPr lang="en-US" altLang="ru-RU" spc="-50" dirty="0"/>
              <a:t> </a:t>
            </a:r>
            <a:r>
              <a:rPr lang="en-US" altLang="en-US" spc="-50" dirty="0"/>
              <a:t>визуализациялаудың</a:t>
            </a:r>
            <a:r>
              <a:rPr lang="en-US" altLang="ru-RU" spc="-50" dirty="0"/>
              <a:t> </a:t>
            </a:r>
            <a:r>
              <a:rPr lang="en-US" altLang="en-US" spc="-50" dirty="0"/>
              <a:t>тиімділігі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1765" y="3501250"/>
            <a:ext cx="8179434" cy="579691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15620" marR="5080" indent="-503555" algn="l">
              <a:lnSpc>
                <a:spcPct val="84000"/>
              </a:lnSpc>
              <a:spcBef>
                <a:spcPts val="85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визуализациялауды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жасау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белгілі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бір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уақыт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пен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күш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жұмсауды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қажет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етеді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5620" marR="5080" indent="-503555" algn="l">
              <a:lnSpc>
                <a:spcPct val="84000"/>
              </a:lnSpc>
              <a:spcBef>
                <a:spcPts val="85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Бірақ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инвестиция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өзін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ақтайды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себебі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ұсынудың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форматы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даусыз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артықшылықтарға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0">
                <a:latin typeface="Trebuchet MS" panose="020B0603020202020204"/>
                <a:cs typeface="Trebuchet MS" panose="020B0603020202020204"/>
              </a:rPr>
              <a:t>ие</a:t>
            </a:r>
            <a:r>
              <a:rPr lang="en-US" altLang="ru-RU" sz="4800" b="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805168" y="3428913"/>
            <a:ext cx="8449310" cy="5620385"/>
            <a:chOff x="9805168" y="3428913"/>
            <a:chExt cx="8449310" cy="56203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5168" y="3428913"/>
              <a:ext cx="8448842" cy="56203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84269" y="4174153"/>
              <a:ext cx="5725795" cy="1249680"/>
            </a:xfrm>
            <a:custGeom>
              <a:avLst/>
              <a:gdLst/>
              <a:ahLst/>
              <a:cxnLst/>
              <a:rect l="l" t="t" r="r" b="b"/>
              <a:pathLst>
                <a:path w="5725794" h="1249679">
                  <a:moveTo>
                    <a:pt x="1141272" y="967460"/>
                  </a:moveTo>
                  <a:lnTo>
                    <a:pt x="0" y="967460"/>
                  </a:lnTo>
                  <a:lnTo>
                    <a:pt x="0" y="1249375"/>
                  </a:lnTo>
                  <a:lnTo>
                    <a:pt x="1141272" y="1249375"/>
                  </a:lnTo>
                  <a:lnTo>
                    <a:pt x="1141272" y="967460"/>
                  </a:lnTo>
                  <a:close/>
                </a:path>
                <a:path w="5725794" h="1249679">
                  <a:moveTo>
                    <a:pt x="5725198" y="0"/>
                  </a:moveTo>
                  <a:lnTo>
                    <a:pt x="4735957" y="0"/>
                  </a:lnTo>
                  <a:lnTo>
                    <a:pt x="4735957" y="753579"/>
                  </a:lnTo>
                  <a:lnTo>
                    <a:pt x="5725198" y="753579"/>
                  </a:lnTo>
                  <a:lnTo>
                    <a:pt x="5725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146" y="5196681"/>
              <a:ext cx="117601" cy="1711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3291" y="5240115"/>
              <a:ext cx="235736" cy="1301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43006" y="5240115"/>
              <a:ext cx="476909" cy="1301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43894" y="5242528"/>
              <a:ext cx="102615" cy="1253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072360" y="5812250"/>
            <a:ext cx="1138555" cy="2336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6355">
              <a:lnSpc>
                <a:spcPts val="1755"/>
              </a:lnSpc>
            </a:pPr>
            <a:r>
              <a:rPr sz="1550" spc="-10" dirty="0">
                <a:latin typeface="Trebuchet MS" panose="020B0603020202020204"/>
                <a:cs typeface="Trebuchet MS" panose="020B0603020202020204"/>
              </a:rPr>
              <a:t>Понимание</a:t>
            </a:r>
            <a:endParaRPr sz="15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384281" y="6540848"/>
            <a:ext cx="5808345" cy="988694"/>
            <a:chOff x="10384281" y="6540848"/>
            <a:chExt cx="5808345" cy="988694"/>
          </a:xfrm>
        </p:grpSpPr>
        <p:sp>
          <p:nvSpPr>
            <p:cNvPr id="13" name="object 13"/>
            <p:cNvSpPr/>
            <p:nvPr/>
          </p:nvSpPr>
          <p:spPr>
            <a:xfrm>
              <a:off x="10384281" y="6540848"/>
              <a:ext cx="1161415" cy="233045"/>
            </a:xfrm>
            <a:custGeom>
              <a:avLst/>
              <a:gdLst/>
              <a:ahLst/>
              <a:cxnLst/>
              <a:rect l="l" t="t" r="r" b="b"/>
              <a:pathLst>
                <a:path w="1161415" h="233045">
                  <a:moveTo>
                    <a:pt x="1160843" y="120"/>
                  </a:moveTo>
                  <a:lnTo>
                    <a:pt x="-262" y="120"/>
                  </a:lnTo>
                  <a:lnTo>
                    <a:pt x="-262" y="232778"/>
                  </a:lnTo>
                  <a:lnTo>
                    <a:pt x="1160843" y="232778"/>
                  </a:lnTo>
                  <a:lnTo>
                    <a:pt x="1160843" y="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40403" y="6588727"/>
              <a:ext cx="100965" cy="140335"/>
            </a:xfrm>
            <a:custGeom>
              <a:avLst/>
              <a:gdLst/>
              <a:ahLst/>
              <a:cxnLst/>
              <a:rect l="l" t="t" r="r" b="b"/>
              <a:pathLst>
                <a:path w="100965" h="140334">
                  <a:moveTo>
                    <a:pt x="100838" y="16725"/>
                  </a:moveTo>
                  <a:lnTo>
                    <a:pt x="80645" y="16725"/>
                  </a:lnTo>
                  <a:lnTo>
                    <a:pt x="80645" y="139827"/>
                  </a:lnTo>
                  <a:lnTo>
                    <a:pt x="100838" y="139827"/>
                  </a:lnTo>
                  <a:lnTo>
                    <a:pt x="100838" y="16725"/>
                  </a:lnTo>
                  <a:close/>
                </a:path>
                <a:path w="100965" h="140334">
                  <a:moveTo>
                    <a:pt x="10083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139700"/>
                  </a:lnTo>
                  <a:lnTo>
                    <a:pt x="20193" y="139700"/>
                  </a:lnTo>
                  <a:lnTo>
                    <a:pt x="20193" y="16510"/>
                  </a:lnTo>
                  <a:lnTo>
                    <a:pt x="100838" y="16510"/>
                  </a:lnTo>
                  <a:lnTo>
                    <a:pt x="1008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700" y="6623779"/>
              <a:ext cx="204977" cy="1065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92713" y="6623017"/>
              <a:ext cx="341756" cy="1082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53901" y="6625684"/>
              <a:ext cx="88265" cy="1027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68201" y="6623017"/>
              <a:ext cx="208406" cy="1082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064358" y="7132160"/>
              <a:ext cx="1127760" cy="207010"/>
            </a:xfrm>
            <a:custGeom>
              <a:avLst/>
              <a:gdLst/>
              <a:ahLst/>
              <a:cxnLst/>
              <a:rect l="l" t="t" r="r" b="b"/>
              <a:pathLst>
                <a:path w="1127759" h="207009">
                  <a:moveTo>
                    <a:pt x="1127325" y="105"/>
                  </a:moveTo>
                  <a:lnTo>
                    <a:pt x="-380" y="105"/>
                  </a:lnTo>
                  <a:lnTo>
                    <a:pt x="-380" y="206983"/>
                  </a:lnTo>
                  <a:lnTo>
                    <a:pt x="1127325" y="206983"/>
                  </a:lnTo>
                  <a:lnTo>
                    <a:pt x="1127325" y="1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51417" y="7164037"/>
              <a:ext cx="92075" cy="128270"/>
            </a:xfrm>
            <a:custGeom>
              <a:avLst/>
              <a:gdLst/>
              <a:ahLst/>
              <a:cxnLst/>
              <a:rect l="l" t="t" r="r" b="b"/>
              <a:pathLst>
                <a:path w="92075" h="128270">
                  <a:moveTo>
                    <a:pt x="91579" y="16027"/>
                  </a:moveTo>
                  <a:lnTo>
                    <a:pt x="91567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0" y="128270"/>
                  </a:lnTo>
                  <a:lnTo>
                    <a:pt x="18288" y="128270"/>
                  </a:lnTo>
                  <a:lnTo>
                    <a:pt x="18288" y="16510"/>
                  </a:lnTo>
                  <a:lnTo>
                    <a:pt x="73152" y="16510"/>
                  </a:lnTo>
                  <a:lnTo>
                    <a:pt x="73152" y="127863"/>
                  </a:lnTo>
                  <a:lnTo>
                    <a:pt x="91579" y="127863"/>
                  </a:lnTo>
                  <a:lnTo>
                    <a:pt x="91579" y="16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67761" y="7195914"/>
              <a:ext cx="398028" cy="13246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90163" y="7197692"/>
              <a:ext cx="77343" cy="941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36064" y="7197671"/>
              <a:ext cx="77722" cy="944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5064358" y="7315040"/>
              <a:ext cx="1127760" cy="214629"/>
            </a:xfrm>
            <a:custGeom>
              <a:avLst/>
              <a:gdLst/>
              <a:ahLst/>
              <a:cxnLst/>
              <a:rect l="l" t="t" r="r" b="b"/>
              <a:pathLst>
                <a:path w="1127759" h="214629">
                  <a:moveTo>
                    <a:pt x="1127325" y="100"/>
                  </a:moveTo>
                  <a:lnTo>
                    <a:pt x="-380" y="100"/>
                  </a:lnTo>
                  <a:lnTo>
                    <a:pt x="-380" y="214598"/>
                  </a:lnTo>
                  <a:lnTo>
                    <a:pt x="1127325" y="214598"/>
                  </a:lnTo>
                  <a:lnTo>
                    <a:pt x="1127325" y="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208372" y="7295329"/>
            <a:ext cx="8096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 panose="020B0603020202020204"/>
                <a:cs typeface="Trebuchet MS" panose="020B0603020202020204"/>
              </a:rPr>
              <a:t>действию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362432" y="8044910"/>
            <a:ext cx="1050290" cy="2336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ts val="1760"/>
              </a:lnSpc>
            </a:pPr>
            <a:r>
              <a:rPr sz="1550" spc="-10" dirty="0">
                <a:latin typeface="Trebuchet MS" panose="020B0603020202020204"/>
                <a:cs typeface="Trebuchet MS" panose="020B0603020202020204"/>
              </a:rPr>
              <a:t>Тренды</a:t>
            </a:r>
            <a:endParaRPr sz="15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274670" y="4737957"/>
            <a:ext cx="690245" cy="139065"/>
            <a:chOff x="15274670" y="4737957"/>
            <a:chExt cx="690245" cy="139065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274670" y="4737957"/>
              <a:ext cx="212471" cy="1386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06572" y="4739862"/>
              <a:ext cx="88268" cy="1031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620872" y="4739862"/>
              <a:ext cx="88266" cy="1031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35299" y="4739862"/>
              <a:ext cx="229615" cy="10312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5120619" y="4173963"/>
            <a:ext cx="989330" cy="7537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5"/>
              </a:spcBef>
            </a:pPr>
            <a:endParaRPr sz="1550">
              <a:latin typeface="Times New Roman" panose="02020603050405020304"/>
              <a:cs typeface="Times New Roman" panose="02020603050405020304"/>
            </a:endParaRPr>
          </a:p>
          <a:p>
            <a:pPr marL="222250">
              <a:lnSpc>
                <a:spcPct val="100000"/>
              </a:lnSpc>
            </a:pPr>
            <a:r>
              <a:rPr sz="1550" spc="-10" dirty="0">
                <a:latin typeface="Trebuchet MS" panose="020B0603020202020204"/>
                <a:cs typeface="Trebuchet MS" panose="020B0603020202020204"/>
              </a:rPr>
              <a:t>вание</a:t>
            </a:r>
            <a:endParaRPr sz="15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699493" y="4257897"/>
            <a:ext cx="4302125" cy="3310254"/>
            <a:chOff x="11699493" y="4257897"/>
            <a:chExt cx="4302125" cy="3310254"/>
          </a:xfrm>
        </p:grpSpPr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225902" y="4257897"/>
              <a:ext cx="108595" cy="14465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5354414" y="4295920"/>
              <a:ext cx="646430" cy="139065"/>
            </a:xfrm>
            <a:custGeom>
              <a:avLst/>
              <a:gdLst/>
              <a:ahLst/>
              <a:cxnLst/>
              <a:rect l="l" t="t" r="r" b="b"/>
              <a:pathLst>
                <a:path w="646430" h="139064">
                  <a:moveTo>
                    <a:pt x="89027" y="97282"/>
                  </a:moveTo>
                  <a:lnTo>
                    <a:pt x="86233" y="91567"/>
                  </a:lnTo>
                  <a:lnTo>
                    <a:pt x="81661" y="81915"/>
                  </a:lnTo>
                  <a:lnTo>
                    <a:pt x="75057" y="86106"/>
                  </a:lnTo>
                  <a:lnTo>
                    <a:pt x="68453" y="89154"/>
                  </a:lnTo>
                  <a:lnTo>
                    <a:pt x="61976" y="90932"/>
                  </a:lnTo>
                  <a:lnTo>
                    <a:pt x="55499" y="91567"/>
                  </a:lnTo>
                  <a:lnTo>
                    <a:pt x="47498" y="90932"/>
                  </a:lnTo>
                  <a:lnTo>
                    <a:pt x="20574" y="62865"/>
                  </a:lnTo>
                  <a:lnTo>
                    <a:pt x="19939" y="54483"/>
                  </a:lnTo>
                  <a:lnTo>
                    <a:pt x="20574" y="45974"/>
                  </a:lnTo>
                  <a:lnTo>
                    <a:pt x="46228" y="16129"/>
                  </a:lnTo>
                  <a:lnTo>
                    <a:pt x="45339" y="16129"/>
                  </a:lnTo>
                  <a:lnTo>
                    <a:pt x="54102" y="15367"/>
                  </a:lnTo>
                  <a:lnTo>
                    <a:pt x="58928" y="15367"/>
                  </a:lnTo>
                  <a:lnTo>
                    <a:pt x="63754" y="16129"/>
                  </a:lnTo>
                  <a:lnTo>
                    <a:pt x="73279" y="19431"/>
                  </a:lnTo>
                  <a:lnTo>
                    <a:pt x="76835" y="21209"/>
                  </a:lnTo>
                  <a:lnTo>
                    <a:pt x="79121" y="23241"/>
                  </a:lnTo>
                  <a:lnTo>
                    <a:pt x="84836" y="15367"/>
                  </a:lnTo>
                  <a:lnTo>
                    <a:pt x="88392" y="10414"/>
                  </a:lnTo>
                  <a:lnTo>
                    <a:pt x="85598" y="8001"/>
                  </a:lnTo>
                  <a:lnTo>
                    <a:pt x="80899" y="5715"/>
                  </a:lnTo>
                  <a:lnTo>
                    <a:pt x="68072" y="1143"/>
                  </a:lnTo>
                  <a:lnTo>
                    <a:pt x="61849" y="0"/>
                  </a:lnTo>
                  <a:lnTo>
                    <a:pt x="56007" y="0"/>
                  </a:lnTo>
                  <a:lnTo>
                    <a:pt x="43815" y="889"/>
                  </a:lnTo>
                  <a:lnTo>
                    <a:pt x="8636" y="22606"/>
                  </a:lnTo>
                  <a:lnTo>
                    <a:pt x="0" y="54483"/>
                  </a:lnTo>
                  <a:lnTo>
                    <a:pt x="1016" y="65913"/>
                  </a:lnTo>
                  <a:lnTo>
                    <a:pt x="22098" y="98806"/>
                  </a:lnTo>
                  <a:lnTo>
                    <a:pt x="50800" y="106807"/>
                  </a:lnTo>
                  <a:lnTo>
                    <a:pt x="61849" y="106172"/>
                  </a:lnTo>
                  <a:lnTo>
                    <a:pt x="71882" y="104394"/>
                  </a:lnTo>
                  <a:lnTo>
                    <a:pt x="81026" y="101473"/>
                  </a:lnTo>
                  <a:lnTo>
                    <a:pt x="89027" y="97282"/>
                  </a:lnTo>
                  <a:close/>
                </a:path>
                <a:path w="646430" h="139064">
                  <a:moveTo>
                    <a:pt x="189611" y="97282"/>
                  </a:moveTo>
                  <a:lnTo>
                    <a:pt x="186944" y="91567"/>
                  </a:lnTo>
                  <a:lnTo>
                    <a:pt x="182245" y="81915"/>
                  </a:lnTo>
                  <a:lnTo>
                    <a:pt x="175641" y="86106"/>
                  </a:lnTo>
                  <a:lnTo>
                    <a:pt x="169164" y="89154"/>
                  </a:lnTo>
                  <a:lnTo>
                    <a:pt x="162560" y="90932"/>
                  </a:lnTo>
                  <a:lnTo>
                    <a:pt x="156083" y="91567"/>
                  </a:lnTo>
                  <a:lnTo>
                    <a:pt x="148082" y="90932"/>
                  </a:lnTo>
                  <a:lnTo>
                    <a:pt x="121158" y="62865"/>
                  </a:lnTo>
                  <a:lnTo>
                    <a:pt x="120650" y="54483"/>
                  </a:lnTo>
                  <a:lnTo>
                    <a:pt x="121158" y="45974"/>
                  </a:lnTo>
                  <a:lnTo>
                    <a:pt x="146812" y="16129"/>
                  </a:lnTo>
                  <a:lnTo>
                    <a:pt x="145923" y="16129"/>
                  </a:lnTo>
                  <a:lnTo>
                    <a:pt x="154686" y="15367"/>
                  </a:lnTo>
                  <a:lnTo>
                    <a:pt x="159512" y="15367"/>
                  </a:lnTo>
                  <a:lnTo>
                    <a:pt x="164338" y="16129"/>
                  </a:lnTo>
                  <a:lnTo>
                    <a:pt x="173863" y="19431"/>
                  </a:lnTo>
                  <a:lnTo>
                    <a:pt x="177546" y="21209"/>
                  </a:lnTo>
                  <a:lnTo>
                    <a:pt x="179705" y="23241"/>
                  </a:lnTo>
                  <a:lnTo>
                    <a:pt x="185420" y="15367"/>
                  </a:lnTo>
                  <a:lnTo>
                    <a:pt x="188976" y="10414"/>
                  </a:lnTo>
                  <a:lnTo>
                    <a:pt x="186182" y="8001"/>
                  </a:lnTo>
                  <a:lnTo>
                    <a:pt x="181483" y="5715"/>
                  </a:lnTo>
                  <a:lnTo>
                    <a:pt x="168656" y="1143"/>
                  </a:lnTo>
                  <a:lnTo>
                    <a:pt x="162433" y="0"/>
                  </a:lnTo>
                  <a:lnTo>
                    <a:pt x="156591" y="0"/>
                  </a:lnTo>
                  <a:lnTo>
                    <a:pt x="144526" y="889"/>
                  </a:lnTo>
                  <a:lnTo>
                    <a:pt x="109220" y="22606"/>
                  </a:lnTo>
                  <a:lnTo>
                    <a:pt x="100711" y="54483"/>
                  </a:lnTo>
                  <a:lnTo>
                    <a:pt x="101600" y="65913"/>
                  </a:lnTo>
                  <a:lnTo>
                    <a:pt x="122682" y="98806"/>
                  </a:lnTo>
                  <a:lnTo>
                    <a:pt x="151384" y="106807"/>
                  </a:lnTo>
                  <a:lnTo>
                    <a:pt x="162433" y="106172"/>
                  </a:lnTo>
                  <a:lnTo>
                    <a:pt x="172593" y="104394"/>
                  </a:lnTo>
                  <a:lnTo>
                    <a:pt x="181610" y="101473"/>
                  </a:lnTo>
                  <a:lnTo>
                    <a:pt x="189611" y="97282"/>
                  </a:lnTo>
                  <a:close/>
                </a:path>
                <a:path w="646430" h="139064">
                  <a:moveTo>
                    <a:pt x="299212" y="16522"/>
                  </a:moveTo>
                  <a:lnTo>
                    <a:pt x="280022" y="16522"/>
                  </a:lnTo>
                  <a:lnTo>
                    <a:pt x="280022" y="104902"/>
                  </a:lnTo>
                  <a:lnTo>
                    <a:pt x="299212" y="104902"/>
                  </a:lnTo>
                  <a:lnTo>
                    <a:pt x="299212" y="16522"/>
                  </a:lnTo>
                  <a:close/>
                </a:path>
                <a:path w="646430" h="139064">
                  <a:moveTo>
                    <a:pt x="299326" y="1905"/>
                  </a:moveTo>
                  <a:lnTo>
                    <a:pt x="233159" y="1905"/>
                  </a:lnTo>
                  <a:lnTo>
                    <a:pt x="233159" y="11557"/>
                  </a:lnTo>
                  <a:lnTo>
                    <a:pt x="232778" y="23876"/>
                  </a:lnTo>
                  <a:lnTo>
                    <a:pt x="225679" y="62738"/>
                  </a:lnTo>
                  <a:lnTo>
                    <a:pt x="200152" y="89408"/>
                  </a:lnTo>
                  <a:lnTo>
                    <a:pt x="200152" y="106045"/>
                  </a:lnTo>
                  <a:lnTo>
                    <a:pt x="207772" y="106045"/>
                  </a:lnTo>
                  <a:lnTo>
                    <a:pt x="214503" y="104902"/>
                  </a:lnTo>
                  <a:lnTo>
                    <a:pt x="241668" y="73406"/>
                  </a:lnTo>
                  <a:lnTo>
                    <a:pt x="250558" y="27178"/>
                  </a:lnTo>
                  <a:lnTo>
                    <a:pt x="251066" y="16510"/>
                  </a:lnTo>
                  <a:lnTo>
                    <a:pt x="299326" y="16510"/>
                  </a:lnTo>
                  <a:lnTo>
                    <a:pt x="299326" y="1905"/>
                  </a:lnTo>
                  <a:close/>
                </a:path>
                <a:path w="646430" h="139064">
                  <a:moveTo>
                    <a:pt x="416547" y="46736"/>
                  </a:moveTo>
                  <a:lnTo>
                    <a:pt x="406260" y="15367"/>
                  </a:lnTo>
                  <a:lnTo>
                    <a:pt x="403212" y="11938"/>
                  </a:lnTo>
                  <a:lnTo>
                    <a:pt x="397243" y="7645"/>
                  </a:lnTo>
                  <a:lnTo>
                    <a:pt x="397243" y="34036"/>
                  </a:lnTo>
                  <a:lnTo>
                    <a:pt x="397243" y="41910"/>
                  </a:lnTo>
                  <a:lnTo>
                    <a:pt x="337553" y="41910"/>
                  </a:lnTo>
                  <a:lnTo>
                    <a:pt x="338188" y="34544"/>
                  </a:lnTo>
                  <a:lnTo>
                    <a:pt x="341363" y="28321"/>
                  </a:lnTo>
                  <a:lnTo>
                    <a:pt x="352920" y="17907"/>
                  </a:lnTo>
                  <a:lnTo>
                    <a:pt x="359905" y="15367"/>
                  </a:lnTo>
                  <a:lnTo>
                    <a:pt x="377177" y="15367"/>
                  </a:lnTo>
                  <a:lnTo>
                    <a:pt x="384543" y="17907"/>
                  </a:lnTo>
                  <a:lnTo>
                    <a:pt x="384289" y="17907"/>
                  </a:lnTo>
                  <a:lnTo>
                    <a:pt x="394576" y="27686"/>
                  </a:lnTo>
                  <a:lnTo>
                    <a:pt x="367525" y="0"/>
                  </a:lnTo>
                  <a:lnTo>
                    <a:pt x="331838" y="15113"/>
                  </a:lnTo>
                  <a:lnTo>
                    <a:pt x="316979" y="54610"/>
                  </a:lnTo>
                  <a:lnTo>
                    <a:pt x="317868" y="65786"/>
                  </a:lnTo>
                  <a:lnTo>
                    <a:pt x="338696" y="98679"/>
                  </a:lnTo>
                  <a:lnTo>
                    <a:pt x="367271" y="106807"/>
                  </a:lnTo>
                  <a:lnTo>
                    <a:pt x="376161" y="106807"/>
                  </a:lnTo>
                  <a:lnTo>
                    <a:pt x="383654" y="106172"/>
                  </a:lnTo>
                  <a:lnTo>
                    <a:pt x="395719" y="103378"/>
                  </a:lnTo>
                  <a:lnTo>
                    <a:pt x="401307" y="100838"/>
                  </a:lnTo>
                  <a:lnTo>
                    <a:pt x="406387" y="97028"/>
                  </a:lnTo>
                  <a:lnTo>
                    <a:pt x="403466" y="91567"/>
                  </a:lnTo>
                  <a:lnTo>
                    <a:pt x="398513" y="82296"/>
                  </a:lnTo>
                  <a:lnTo>
                    <a:pt x="392544" y="86233"/>
                  </a:lnTo>
                  <a:lnTo>
                    <a:pt x="386067" y="89154"/>
                  </a:lnTo>
                  <a:lnTo>
                    <a:pt x="378828" y="90932"/>
                  </a:lnTo>
                  <a:lnTo>
                    <a:pt x="371081" y="91567"/>
                  </a:lnTo>
                  <a:lnTo>
                    <a:pt x="363842" y="91567"/>
                  </a:lnTo>
                  <a:lnTo>
                    <a:pt x="337045" y="62865"/>
                  </a:lnTo>
                  <a:lnTo>
                    <a:pt x="337045" y="55245"/>
                  </a:lnTo>
                  <a:lnTo>
                    <a:pt x="414769" y="55245"/>
                  </a:lnTo>
                  <a:lnTo>
                    <a:pt x="415912" y="50419"/>
                  </a:lnTo>
                  <a:lnTo>
                    <a:pt x="416547" y="46736"/>
                  </a:lnTo>
                  <a:close/>
                </a:path>
                <a:path w="646430" h="139064">
                  <a:moveTo>
                    <a:pt x="525386" y="1905"/>
                  </a:moveTo>
                  <a:lnTo>
                    <a:pt x="461505" y="1905"/>
                  </a:lnTo>
                  <a:lnTo>
                    <a:pt x="461505" y="16510"/>
                  </a:lnTo>
                  <a:lnTo>
                    <a:pt x="461124" y="25654"/>
                  </a:lnTo>
                  <a:lnTo>
                    <a:pt x="451091" y="65913"/>
                  </a:lnTo>
                  <a:lnTo>
                    <a:pt x="435597" y="90297"/>
                  </a:lnTo>
                  <a:lnTo>
                    <a:pt x="454139" y="90297"/>
                  </a:lnTo>
                  <a:lnTo>
                    <a:pt x="474078" y="46736"/>
                  </a:lnTo>
                  <a:lnTo>
                    <a:pt x="477507" y="16510"/>
                  </a:lnTo>
                  <a:lnTo>
                    <a:pt x="525386" y="16510"/>
                  </a:lnTo>
                  <a:lnTo>
                    <a:pt x="525386" y="1905"/>
                  </a:lnTo>
                  <a:close/>
                </a:path>
                <a:path w="646430" h="139064">
                  <a:moveTo>
                    <a:pt x="525399" y="16535"/>
                  </a:moveTo>
                  <a:lnTo>
                    <a:pt x="506971" y="16535"/>
                  </a:lnTo>
                  <a:lnTo>
                    <a:pt x="506971" y="90297"/>
                  </a:lnTo>
                  <a:lnTo>
                    <a:pt x="525399" y="90297"/>
                  </a:lnTo>
                  <a:lnTo>
                    <a:pt x="525399" y="16535"/>
                  </a:lnTo>
                  <a:close/>
                </a:path>
                <a:path w="646430" h="139064">
                  <a:moveTo>
                    <a:pt x="537578" y="90627"/>
                  </a:moveTo>
                  <a:lnTo>
                    <a:pt x="427342" y="90627"/>
                  </a:lnTo>
                  <a:lnTo>
                    <a:pt x="427342" y="104597"/>
                  </a:lnTo>
                  <a:lnTo>
                    <a:pt x="427342" y="138887"/>
                  </a:lnTo>
                  <a:lnTo>
                    <a:pt x="444233" y="138887"/>
                  </a:lnTo>
                  <a:lnTo>
                    <a:pt x="444233" y="104597"/>
                  </a:lnTo>
                  <a:lnTo>
                    <a:pt x="537578" y="104597"/>
                  </a:lnTo>
                  <a:lnTo>
                    <a:pt x="537578" y="90627"/>
                  </a:lnTo>
                  <a:close/>
                </a:path>
                <a:path w="646430" h="139064">
                  <a:moveTo>
                    <a:pt x="537591" y="104863"/>
                  </a:moveTo>
                  <a:lnTo>
                    <a:pt x="520560" y="104863"/>
                  </a:lnTo>
                  <a:lnTo>
                    <a:pt x="520560" y="138557"/>
                  </a:lnTo>
                  <a:lnTo>
                    <a:pt x="537591" y="138557"/>
                  </a:lnTo>
                  <a:lnTo>
                    <a:pt x="537591" y="104863"/>
                  </a:lnTo>
                  <a:close/>
                </a:path>
                <a:path w="646430" h="139064">
                  <a:moveTo>
                    <a:pt x="646417" y="53086"/>
                  </a:moveTo>
                  <a:lnTo>
                    <a:pt x="645655" y="41783"/>
                  </a:lnTo>
                  <a:lnTo>
                    <a:pt x="643115" y="31115"/>
                  </a:lnTo>
                  <a:lnTo>
                    <a:pt x="639178" y="21971"/>
                  </a:lnTo>
                  <a:lnTo>
                    <a:pt x="634098" y="14986"/>
                  </a:lnTo>
                  <a:lnTo>
                    <a:pt x="633590" y="14224"/>
                  </a:lnTo>
                  <a:lnTo>
                    <a:pt x="626478" y="8001"/>
                  </a:lnTo>
                  <a:lnTo>
                    <a:pt x="626224" y="7874"/>
                  </a:lnTo>
                  <a:lnTo>
                    <a:pt x="626224" y="53086"/>
                  </a:lnTo>
                  <a:lnTo>
                    <a:pt x="625716" y="61468"/>
                  </a:lnTo>
                  <a:lnTo>
                    <a:pt x="606666" y="91948"/>
                  </a:lnTo>
                  <a:lnTo>
                    <a:pt x="597649" y="91948"/>
                  </a:lnTo>
                  <a:lnTo>
                    <a:pt x="584949" y="89535"/>
                  </a:lnTo>
                  <a:lnTo>
                    <a:pt x="575932" y="82169"/>
                  </a:lnTo>
                  <a:lnTo>
                    <a:pt x="570598" y="70104"/>
                  </a:lnTo>
                  <a:lnTo>
                    <a:pt x="568820" y="53086"/>
                  </a:lnTo>
                  <a:lnTo>
                    <a:pt x="569201" y="44831"/>
                  </a:lnTo>
                  <a:lnTo>
                    <a:pt x="588632" y="14986"/>
                  </a:lnTo>
                  <a:lnTo>
                    <a:pt x="597649" y="14986"/>
                  </a:lnTo>
                  <a:lnTo>
                    <a:pt x="610095" y="17399"/>
                  </a:lnTo>
                  <a:lnTo>
                    <a:pt x="618985" y="24511"/>
                  </a:lnTo>
                  <a:lnTo>
                    <a:pt x="624446" y="36449"/>
                  </a:lnTo>
                  <a:lnTo>
                    <a:pt x="626224" y="53086"/>
                  </a:lnTo>
                  <a:lnTo>
                    <a:pt x="626224" y="7874"/>
                  </a:lnTo>
                  <a:lnTo>
                    <a:pt x="618350" y="3556"/>
                  </a:lnTo>
                  <a:lnTo>
                    <a:pt x="618604" y="3556"/>
                  </a:lnTo>
                  <a:lnTo>
                    <a:pt x="608698" y="889"/>
                  </a:lnTo>
                  <a:lnTo>
                    <a:pt x="597649" y="0"/>
                  </a:lnTo>
                  <a:lnTo>
                    <a:pt x="562216" y="14605"/>
                  </a:lnTo>
                  <a:lnTo>
                    <a:pt x="548627" y="53086"/>
                  </a:lnTo>
                  <a:lnTo>
                    <a:pt x="549516" y="64897"/>
                  </a:lnTo>
                  <a:lnTo>
                    <a:pt x="568947" y="98806"/>
                  </a:lnTo>
                  <a:lnTo>
                    <a:pt x="586981" y="105918"/>
                  </a:lnTo>
                  <a:lnTo>
                    <a:pt x="597649" y="106807"/>
                  </a:lnTo>
                  <a:lnTo>
                    <a:pt x="633082" y="92583"/>
                  </a:lnTo>
                  <a:lnTo>
                    <a:pt x="633590" y="91948"/>
                  </a:lnTo>
                  <a:lnTo>
                    <a:pt x="638924" y="84836"/>
                  </a:lnTo>
                  <a:lnTo>
                    <a:pt x="643115" y="75565"/>
                  </a:lnTo>
                  <a:lnTo>
                    <a:pt x="645528" y="65024"/>
                  </a:lnTo>
                  <a:lnTo>
                    <a:pt x="646417" y="530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699493" y="7031589"/>
              <a:ext cx="1127760" cy="536575"/>
            </a:xfrm>
            <a:custGeom>
              <a:avLst/>
              <a:gdLst/>
              <a:ahLst/>
              <a:cxnLst/>
              <a:rect l="l" t="t" r="r" b="b"/>
              <a:pathLst>
                <a:path w="1127759" h="536575">
                  <a:moveTo>
                    <a:pt x="1127410" y="108"/>
                  </a:moveTo>
                  <a:lnTo>
                    <a:pt x="-295" y="108"/>
                  </a:lnTo>
                  <a:lnTo>
                    <a:pt x="-295" y="536529"/>
                  </a:lnTo>
                  <a:lnTo>
                    <a:pt x="1127410" y="536529"/>
                  </a:lnTo>
                  <a:lnTo>
                    <a:pt x="1127410" y="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699493" y="7031590"/>
            <a:ext cx="1127760" cy="5365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00"/>
              </a:spcBef>
            </a:pPr>
            <a:r>
              <a:rPr sz="1550" spc="-10" dirty="0">
                <a:latin typeface="Trebuchet MS" panose="020B0603020202020204"/>
                <a:cs typeface="Trebuchet MS" panose="020B0603020202020204"/>
              </a:rPr>
              <a:t>Коммуник</a:t>
            </a:r>
            <a:endParaRPr sz="15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2051538" y="5041245"/>
            <a:ext cx="5489575" cy="2486025"/>
            <a:chOff x="12051538" y="5041245"/>
            <a:chExt cx="5489575" cy="2486025"/>
          </a:xfrm>
        </p:grpSpPr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051538" y="7388193"/>
              <a:ext cx="417194" cy="13896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411575" y="5041245"/>
              <a:ext cx="1129665" cy="477520"/>
            </a:xfrm>
            <a:custGeom>
              <a:avLst/>
              <a:gdLst/>
              <a:ahLst/>
              <a:cxnLst/>
              <a:rect l="l" t="t" r="r" b="b"/>
              <a:pathLst>
                <a:path w="1129665" h="477520">
                  <a:moveTo>
                    <a:pt x="1128815" y="158"/>
                  </a:moveTo>
                  <a:lnTo>
                    <a:pt x="-414" y="158"/>
                  </a:lnTo>
                  <a:lnTo>
                    <a:pt x="-414" y="477145"/>
                  </a:lnTo>
                  <a:lnTo>
                    <a:pt x="1128815" y="477145"/>
                  </a:lnTo>
                  <a:lnTo>
                    <a:pt x="1128815" y="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6443960" y="6415754"/>
            <a:ext cx="1050290" cy="4775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427355" marR="129540" indent="-347980">
              <a:lnSpc>
                <a:spcPts val="1600"/>
              </a:lnSpc>
              <a:spcBef>
                <a:spcPts val="300"/>
              </a:spcBef>
            </a:pPr>
            <a:r>
              <a:rPr sz="1400" spc="-30" dirty="0">
                <a:latin typeface="Trebuchet MS" panose="020B0603020202020204"/>
                <a:cs typeface="Trebuchet MS" panose="020B0603020202020204"/>
              </a:rPr>
              <a:t>Презентац </a:t>
            </a:r>
            <a:r>
              <a:rPr sz="1400" spc="-25" dirty="0">
                <a:latin typeface="Trebuchet MS" panose="020B0603020202020204"/>
                <a:cs typeface="Trebuchet MS" panose="020B0603020202020204"/>
              </a:rPr>
              <a:t>ия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759183" y="5656802"/>
            <a:ext cx="989330" cy="5365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76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95"/>
              </a:spcBef>
            </a:pPr>
            <a:r>
              <a:rPr sz="1550" spc="-10" dirty="0">
                <a:latin typeface="Trebuchet MS" panose="020B0603020202020204"/>
                <a:cs typeface="Trebuchet MS" panose="020B0603020202020204"/>
              </a:rPr>
              <a:t>Принятие</a:t>
            </a:r>
            <a:endParaRPr sz="1550">
              <a:latin typeface="Trebuchet MS" panose="020B0603020202020204"/>
              <a:cs typeface="Trebuchet MS" panose="020B0603020202020204"/>
            </a:endParaRPr>
          </a:p>
          <a:p>
            <a:pPr marL="83820">
              <a:lnSpc>
                <a:spcPct val="100000"/>
              </a:lnSpc>
              <a:spcBef>
                <a:spcPts val="40"/>
              </a:spcBef>
            </a:pPr>
            <a:r>
              <a:rPr sz="1550" spc="-10" dirty="0">
                <a:latin typeface="Trebuchet MS" panose="020B0603020202020204"/>
                <a:cs typeface="Trebuchet MS" panose="020B0603020202020204"/>
              </a:rPr>
              <a:t>решений</a:t>
            </a:r>
            <a:endParaRPr sz="15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139928" y="5481542"/>
            <a:ext cx="1697989" cy="1833880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50800" rIns="0" bIns="0" rtlCol="0">
            <a:spAutoFit/>
          </a:bodyPr>
          <a:lstStyle/>
          <a:p>
            <a:pPr marL="65405" marR="42545" indent="-1270" algn="ctr">
              <a:lnSpc>
                <a:spcPct val="94000"/>
              </a:lnSpc>
              <a:spcBef>
                <a:spcPts val="400"/>
              </a:spcBef>
            </a:pPr>
            <a:r>
              <a:rPr sz="1650" b="1" spc="-10" dirty="0">
                <a:solidFill>
                  <a:srgbClr val="093B77"/>
                </a:solidFill>
                <a:latin typeface="Arial" panose="020B0604020202020204"/>
                <a:cs typeface="Arial" panose="020B0604020202020204"/>
              </a:rPr>
              <a:t>Преимущества </a:t>
            </a:r>
            <a:r>
              <a:rPr sz="1800" b="1" spc="-30" dirty="0">
                <a:solidFill>
                  <a:srgbClr val="093B77"/>
                </a:solidFill>
                <a:latin typeface="Arial" panose="020B0604020202020204"/>
                <a:cs typeface="Arial" panose="020B0604020202020204"/>
              </a:rPr>
              <a:t>инструментов </a:t>
            </a:r>
            <a:r>
              <a:rPr sz="1800" b="1" spc="-25" dirty="0">
                <a:solidFill>
                  <a:srgbClr val="093B77"/>
                </a:solidFill>
                <a:latin typeface="Arial" panose="020B0604020202020204"/>
                <a:cs typeface="Arial" panose="020B0604020202020204"/>
              </a:rPr>
              <a:t>визуализации </a:t>
            </a:r>
            <a:r>
              <a:rPr sz="1800" b="1" spc="-10" dirty="0">
                <a:solidFill>
                  <a:srgbClr val="093B77"/>
                </a:solidFill>
                <a:latin typeface="Arial" panose="020B0604020202020204"/>
                <a:cs typeface="Arial" panose="020B0604020202020204"/>
              </a:rPr>
              <a:t>данных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411575" y="5041245"/>
            <a:ext cx="1129665" cy="47752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50"/>
              </a:spcBef>
            </a:pPr>
            <a:r>
              <a:rPr sz="1400" spc="-10" dirty="0">
                <a:latin typeface="Trebuchet MS" panose="020B0603020202020204"/>
                <a:cs typeface="Trebuchet MS" panose="020B0603020202020204"/>
              </a:rPr>
              <a:t>Сотрудниче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1758886" y="3966871"/>
            <a:ext cx="5390515" cy="1482725"/>
            <a:chOff x="11758886" y="3966871"/>
            <a:chExt cx="5390515" cy="1482725"/>
          </a:xfrm>
        </p:grpSpPr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794099" y="5352129"/>
              <a:ext cx="355092" cy="9728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58886" y="4282331"/>
              <a:ext cx="989050" cy="53643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371238" y="3966871"/>
              <a:ext cx="1107919" cy="5364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28346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</a:pPr>
            <a:r>
              <a:rPr lang="en-US" altLang="en-US" spc="-50" dirty="0">
                <a:sym typeface="+mn-ea"/>
              </a:rPr>
              <a:t>Деректерді</a:t>
            </a:r>
            <a:r>
              <a:rPr lang="en-US" altLang="ru-RU" spc="-50" dirty="0">
                <a:sym typeface="+mn-ea"/>
              </a:rPr>
              <a:t> </a:t>
            </a:r>
            <a:r>
              <a:rPr lang="en-US" altLang="en-US" spc="-50" dirty="0">
                <a:sym typeface="+mn-ea"/>
              </a:rPr>
              <a:t>визуализациялаудың</a:t>
            </a:r>
            <a:r>
              <a:rPr lang="en-US" altLang="ru-RU" spc="-50" dirty="0">
                <a:sym typeface="+mn-ea"/>
              </a:rPr>
              <a:t> </a:t>
            </a:r>
            <a:r>
              <a:rPr lang="en-US" altLang="en-US" spc="-50" dirty="0">
                <a:sym typeface="+mn-ea"/>
              </a:rPr>
              <a:t>тиімділігі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043100" y="3513112"/>
            <a:ext cx="11914505" cy="585787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34340" marR="149860" indent="-422275">
              <a:lnSpc>
                <a:spcPts val="3190"/>
              </a:lnSpc>
              <a:spcBef>
                <a:spcPts val="845"/>
              </a:spcBef>
              <a:buSzPct val="123000"/>
              <a:buChar char="•"/>
              <a:tabLst>
                <a:tab pos="434340" algn="l"/>
              </a:tabLst>
            </a:pP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Ақпаратты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оңай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ыңғайлы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Бірнеше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кесте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қажет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емес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34340" marR="149860" indent="-422275">
              <a:lnSpc>
                <a:spcPts val="3190"/>
              </a:lnSpc>
              <a:spcBef>
                <a:spcPts val="845"/>
              </a:spcBef>
              <a:buSzPct val="123000"/>
              <a:buChar char="•"/>
              <a:tabLst>
                <a:tab pos="434340" algn="l"/>
              </a:tabLst>
            </a:pP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Пайдаланушы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барлық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маңызды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көрсеткіштердің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кешенді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көрінісін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бірден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алады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34340" marR="149860" indent="-422275">
              <a:lnSpc>
                <a:spcPts val="3190"/>
              </a:lnSpc>
              <a:spcBef>
                <a:spcPts val="845"/>
              </a:spcBef>
              <a:buSzPct val="123000"/>
              <a:buChar char="•"/>
              <a:tabLst>
                <a:tab pos="434340" algn="l"/>
              </a:tabLst>
            </a:pP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Дұрыс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визуализациялау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тек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түсінуді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жеңілдетіп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қана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қоймай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сонымен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қатар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деректерге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деген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сенімді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арттырады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34340" marR="149860" indent="-422275">
              <a:lnSpc>
                <a:spcPts val="3190"/>
              </a:lnSpc>
              <a:spcBef>
                <a:spcPts val="845"/>
              </a:spcBef>
              <a:buSzPct val="123000"/>
              <a:buChar char="•"/>
              <a:tabLst>
                <a:tab pos="434340" algn="l"/>
              </a:tabLst>
            </a:pP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сізге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көзқарастардан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қарауға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қарапайым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есепте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оңай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көрінбейтін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түсініктерге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қол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жеткізуге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мүмкіндік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береді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34340" marR="149860" indent="-422275">
              <a:lnSpc>
                <a:spcPts val="3190"/>
              </a:lnSpc>
              <a:spcBef>
                <a:spcPts val="845"/>
              </a:spcBef>
              <a:buSzPct val="123000"/>
              <a:buChar char="•"/>
              <a:tabLst>
                <a:tab pos="434340" algn="l"/>
              </a:tabLst>
            </a:pP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Компания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ішіндегі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көрсеткіштерді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талқылау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есеп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беру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барлығына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түсінікті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түсінікті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болғандықтан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конструктивті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бола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300">
                <a:latin typeface="Trebuchet MS" panose="020B0603020202020204"/>
                <a:cs typeface="Trebuchet MS" panose="020B0603020202020204"/>
              </a:rPr>
              <a:t>түседі</a:t>
            </a:r>
            <a:r>
              <a:rPr lang="en-US" altLang="ru-RU" sz="33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2141" y="3556926"/>
            <a:ext cx="4920871" cy="53597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985" y="859155"/>
            <a:ext cx="1822450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275" dirty="0"/>
              <a:t>Визуализацияның</a:t>
            </a:r>
            <a:r>
              <a:rPr lang="en-US" altLang="ru-RU" spc="-275" dirty="0"/>
              <a:t> </a:t>
            </a:r>
            <a:r>
              <a:rPr lang="en-US" altLang="en-US" spc="-275" dirty="0"/>
              <a:t>негізгі</a:t>
            </a:r>
            <a:r>
              <a:rPr lang="en-US" altLang="ru-RU" spc="-275" dirty="0"/>
              <a:t> </a:t>
            </a:r>
            <a:r>
              <a:rPr lang="en-US" altLang="en-US" spc="-275" dirty="0"/>
              <a:t>принциптері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288" y="2751429"/>
            <a:ext cx="15944850" cy="5711190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1555"/>
              </a:spcBef>
              <a:buSzPct val="123000"/>
              <a:buFont typeface="Trebuchet MS" panose="020B0603020202020204"/>
              <a:buNone/>
              <a:tabLst>
                <a:tab pos="513715" algn="l"/>
              </a:tabLst>
            </a:pP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Анықтық</a:t>
            </a:r>
            <a:r>
              <a:rPr lang="en-US" altLang="ru-RU" sz="4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қарапайымдылық</a:t>
            </a:r>
          </a:p>
          <a:p>
            <a:pPr marL="513715" indent="-501015">
              <a:lnSpc>
                <a:spcPct val="100000"/>
              </a:lnSpc>
              <a:spcBef>
                <a:spcPts val="1555"/>
              </a:spcBef>
              <a:buSzPct val="123000"/>
              <a:buFont typeface="Trebuchet MS" panose="020B0603020202020204"/>
              <a:buChar char="•"/>
              <a:tabLst>
                <a:tab pos="51371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Қажет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емес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ақпаратты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азайту</a:t>
            </a:r>
          </a:p>
          <a:p>
            <a:pPr marL="513715" indent="-501015">
              <a:lnSpc>
                <a:spcPct val="100000"/>
              </a:lnSpc>
              <a:spcBef>
                <a:spcPts val="1555"/>
              </a:spcBef>
              <a:buSzPct val="123000"/>
              <a:buFont typeface="Trebuchet MS" panose="020B0603020202020204"/>
              <a:buChar char="•"/>
              <a:tabLst>
                <a:tab pos="51371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Артық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мәліметтер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" altLang="en-US" sz="3950">
                <a:latin typeface="Trebuchet MS" panose="020B0603020202020204"/>
                <a:cs typeface="Trebuchet MS" panose="020B0603020202020204"/>
              </a:rPr>
              <a:t>«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шулы</a:t>
            </a:r>
            <a:r>
              <a:rPr lang="" altLang="en-US" sz="3950">
                <a:latin typeface="Trebuchet MS" panose="020B0603020202020204"/>
                <a:cs typeface="Trebuchet MS" panose="020B0603020202020204"/>
              </a:rPr>
              <a:t>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графиктерден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аулақ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болу</a:t>
            </a:r>
          </a:p>
          <a:p>
            <a:pPr marL="12700" indent="0">
              <a:lnSpc>
                <a:spcPct val="100000"/>
              </a:lnSpc>
              <a:spcBef>
                <a:spcPts val="1555"/>
              </a:spcBef>
              <a:buSzPct val="123000"/>
              <a:buFont typeface="Trebuchet MS" panose="020B0603020202020204"/>
              <a:buNone/>
              <a:tabLst>
                <a:tab pos="513715" algn="l"/>
              </a:tabLst>
            </a:pP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Дұрыс</a:t>
            </a:r>
            <a:r>
              <a:rPr lang="en-US" altLang="ru-RU" sz="4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график</a:t>
            </a:r>
            <a:r>
              <a:rPr lang="en-US" altLang="ru-RU" sz="4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түрлерін</a:t>
            </a:r>
            <a:r>
              <a:rPr lang="en-US" altLang="ru-RU" sz="4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таңдау</a:t>
            </a:r>
          </a:p>
          <a:p>
            <a:pPr marL="513715" indent="-501015">
              <a:lnSpc>
                <a:spcPct val="100000"/>
              </a:lnSpc>
              <a:spcBef>
                <a:spcPts val="1555"/>
              </a:spcBef>
              <a:buSzPct val="123000"/>
              <a:buFont typeface="Trebuchet MS" panose="020B0603020202020204"/>
              <a:buChar char="•"/>
              <a:tabLst>
                <a:tab pos="51371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Гистограммаларды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сызықтық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графиктерді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дөңгелек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диаграммаларды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қашан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пайдалану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керек</a:t>
            </a:r>
          </a:p>
          <a:p>
            <a:pPr marL="513715" indent="-501015">
              <a:lnSpc>
                <a:spcPct val="100000"/>
              </a:lnSpc>
              <a:spcBef>
                <a:spcPts val="1555"/>
              </a:spcBef>
              <a:buSzPct val="123000"/>
              <a:buFont typeface="Trebuchet MS" panose="020B0603020202020204"/>
              <a:buChar char="•"/>
              <a:tabLst>
                <a:tab pos="51371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Визуализация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түрлерін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таңдаудағы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қателіктер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985" y="859155"/>
            <a:ext cx="2068322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275" dirty="0">
                <a:sym typeface="+mn-ea"/>
              </a:rPr>
              <a:t>Визуализацияның</a:t>
            </a:r>
            <a:r>
              <a:rPr lang="en-US" altLang="ru-RU" spc="-275" dirty="0">
                <a:sym typeface="+mn-ea"/>
              </a:rPr>
              <a:t> </a:t>
            </a:r>
            <a:r>
              <a:rPr lang="en-US" altLang="en-US" spc="-275" dirty="0">
                <a:sym typeface="+mn-ea"/>
              </a:rPr>
              <a:t>негізгі</a:t>
            </a:r>
            <a:r>
              <a:rPr lang="en-US" altLang="ru-RU" spc="-275" dirty="0">
                <a:sym typeface="+mn-ea"/>
              </a:rPr>
              <a:t> </a:t>
            </a:r>
            <a:r>
              <a:rPr lang="en-US" altLang="en-US" spc="-275" dirty="0">
                <a:sym typeface="+mn-ea"/>
              </a:rPr>
              <a:t>принциптері</a:t>
            </a:r>
            <a:endParaRPr spc="-275" dirty="0"/>
          </a:p>
        </p:txBody>
      </p:sp>
      <p:sp>
        <p:nvSpPr>
          <p:cNvPr id="3" name="object 3"/>
          <p:cNvSpPr txBox="1"/>
          <p:nvPr/>
        </p:nvSpPr>
        <p:spPr>
          <a:xfrm>
            <a:off x="1023288" y="2928209"/>
            <a:ext cx="15118080" cy="511873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1555"/>
              </a:spcBef>
              <a:buSzPct val="123000"/>
              <a:buFont typeface="Arial MT"/>
              <a:buNone/>
              <a:tabLst>
                <a:tab pos="513715" algn="l"/>
              </a:tabLst>
            </a:pPr>
            <a:r>
              <a:rPr lang="ru-RU" altLang="en-US" sz="4800" b="1">
                <a:latin typeface="Trebuchet MS" panose="020B0603020202020204"/>
                <a:cs typeface="Trebuchet MS" panose="020B0603020202020204"/>
              </a:rPr>
              <a:t>   </a:t>
            </a: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Түсті</a:t>
            </a:r>
            <a:r>
              <a:rPr lang="en-US" altLang="ru-RU" sz="4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пайдалану</a:t>
            </a:r>
          </a:p>
          <a:p>
            <a:pPr marL="513715" indent="-501015">
              <a:lnSpc>
                <a:spcPct val="100000"/>
              </a:lnSpc>
              <a:spcBef>
                <a:spcPts val="1555"/>
              </a:spcBef>
              <a:buSzPct val="123000"/>
              <a:buFont typeface="Arial MT"/>
              <a:buChar char="•"/>
              <a:tabLst>
                <a:tab pos="513715" algn="l"/>
              </a:tabLst>
            </a:pPr>
            <a:r>
              <a:rPr lang="en-US" altLang="en-US" sz="4000" b="0">
                <a:latin typeface="Trebuchet MS" panose="020B0603020202020204"/>
                <a:cs typeface="Trebuchet MS" panose="020B0603020202020204"/>
              </a:rPr>
              <a:t>Түс</a:t>
            </a:r>
            <a:r>
              <a:rPr lang="en-US" altLang="ru-RU" sz="40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b="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0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b="0">
                <a:latin typeface="Trebuchet MS" panose="020B0603020202020204"/>
                <a:cs typeface="Trebuchet MS" panose="020B0603020202020204"/>
              </a:rPr>
              <a:t>қабылдауға</a:t>
            </a:r>
            <a:r>
              <a:rPr lang="en-US" altLang="ru-RU" sz="40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b="0">
                <a:latin typeface="Trebuchet MS" panose="020B0603020202020204"/>
                <a:cs typeface="Trebuchet MS" panose="020B0603020202020204"/>
              </a:rPr>
              <a:t>қалай</a:t>
            </a:r>
            <a:r>
              <a:rPr lang="en-US" altLang="ru-RU" sz="40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b="0">
                <a:latin typeface="Trebuchet MS" panose="020B0603020202020204"/>
                <a:cs typeface="Trebuchet MS" panose="020B0603020202020204"/>
              </a:rPr>
              <a:t>әсер</a:t>
            </a:r>
            <a:r>
              <a:rPr lang="en-US" altLang="ru-RU" sz="40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b="0">
                <a:latin typeface="Trebuchet MS" panose="020B0603020202020204"/>
                <a:cs typeface="Trebuchet MS" panose="020B0603020202020204"/>
              </a:rPr>
              <a:t>етеді</a:t>
            </a:r>
          </a:p>
          <a:p>
            <a:pPr marL="513715" indent="-501015">
              <a:lnSpc>
                <a:spcPct val="100000"/>
              </a:lnSpc>
              <a:spcBef>
                <a:spcPts val="1555"/>
              </a:spcBef>
              <a:buSzPct val="123000"/>
              <a:buFont typeface="Arial MT"/>
              <a:buChar char="•"/>
              <a:tabLst>
                <a:tab pos="513715" algn="l"/>
              </a:tabLst>
            </a:pPr>
            <a:r>
              <a:rPr lang="en-US" altLang="en-US" sz="4000" b="0">
                <a:latin typeface="Trebuchet MS" panose="020B0603020202020204"/>
                <a:cs typeface="Trebuchet MS" panose="020B0603020202020204"/>
              </a:rPr>
              <a:t>Түс</a:t>
            </a:r>
            <a:r>
              <a:rPr lang="en-US" altLang="ru-RU" sz="40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b="0">
                <a:latin typeface="Trebuchet MS" panose="020B0603020202020204"/>
                <a:cs typeface="Trebuchet MS" panose="020B0603020202020204"/>
              </a:rPr>
              <a:t>үйлесімділігінің</a:t>
            </a:r>
            <a:r>
              <a:rPr lang="en-US" altLang="ru-RU" sz="4000" b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b="0">
                <a:latin typeface="Trebuchet MS" panose="020B0603020202020204"/>
                <a:cs typeface="Trebuchet MS" panose="020B0603020202020204"/>
              </a:rPr>
              <a:t>принциптері</a:t>
            </a:r>
          </a:p>
          <a:p>
            <a:pPr marL="12700" indent="0">
              <a:lnSpc>
                <a:spcPct val="100000"/>
              </a:lnSpc>
              <a:spcBef>
                <a:spcPts val="1555"/>
              </a:spcBef>
              <a:buSzPct val="123000"/>
              <a:buFont typeface="Arial MT"/>
              <a:buNone/>
              <a:tabLst>
                <a:tab pos="513715" algn="l"/>
              </a:tabLst>
            </a:pPr>
            <a:r>
              <a:rPr lang="ru-RU" altLang="en-US" sz="4800" b="1">
                <a:latin typeface="Trebuchet MS" panose="020B0603020202020204"/>
                <a:cs typeface="Trebuchet MS" panose="020B0603020202020204"/>
              </a:rPr>
              <a:t>   </a:t>
            </a: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Контекст</a:t>
            </a:r>
            <a:r>
              <a:rPr lang="en-US" altLang="ru-RU" sz="4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 b="1">
                <a:latin typeface="Trebuchet MS" panose="020B0603020202020204"/>
                <a:cs typeface="Trebuchet MS" panose="020B0603020202020204"/>
              </a:rPr>
              <a:t>аннотациялар</a:t>
            </a:r>
          </a:p>
          <a:p>
            <a:pPr marL="513715" indent="-501015">
              <a:lnSpc>
                <a:spcPct val="100000"/>
              </a:lnSpc>
              <a:spcBef>
                <a:spcPts val="1555"/>
              </a:spcBef>
              <a:buSzPct val="123000"/>
              <a:buFont typeface="Arial MT"/>
              <a:buChar char="•"/>
              <a:tabLst>
                <a:tab pos="51371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Тақырыптар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аңыздар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тақырыптар</a:t>
            </a:r>
          </a:p>
          <a:p>
            <a:pPr marL="513715" indent="-501015">
              <a:lnSpc>
                <a:spcPct val="100000"/>
              </a:lnSpc>
              <a:spcBef>
                <a:spcPts val="1555"/>
              </a:spcBef>
              <a:buSzPct val="123000"/>
              <a:buFont typeface="Arial MT"/>
              <a:buChar char="•"/>
              <a:tabLst>
                <a:tab pos="51371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аудитория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қалай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дұрыс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ұсыну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керек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6643" y="64717"/>
            <a:ext cx="17799050" cy="1013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en-US" sz="6500"/>
              <a:t>Тапсырмаға</a:t>
            </a:r>
            <a:r>
              <a:rPr lang="en-US" altLang="ru-RU" sz="6500"/>
              <a:t> </a:t>
            </a:r>
            <a:r>
              <a:rPr lang="en-US" altLang="en-US" sz="6500"/>
              <a:t>сәйкес</a:t>
            </a:r>
            <a:r>
              <a:rPr lang="en-US" altLang="ru-RU" sz="6500"/>
              <a:t> </a:t>
            </a:r>
            <a:r>
              <a:rPr lang="en-US" altLang="en-US" sz="6500"/>
              <a:t>диаграмманы</a:t>
            </a:r>
            <a:r>
              <a:rPr lang="en-US" altLang="ru-RU" sz="6500"/>
              <a:t> </a:t>
            </a:r>
            <a:r>
              <a:rPr lang="en-US" altLang="en-US" sz="6500"/>
              <a:t>таңдау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558" y="1398996"/>
            <a:ext cx="9820407" cy="89349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985" y="859155"/>
            <a:ext cx="699262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35" dirty="0"/>
              <a:t>Салыстыру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6040" y="2853055"/>
            <a:ext cx="5723255" cy="652272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514985" marR="5080" indent="-502920">
              <a:lnSpc>
                <a:spcPct val="87000"/>
              </a:lnSpc>
              <a:spcBef>
                <a:spcPts val="71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Бір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уақыттағы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айнымалылар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арасындағы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ұқсастықтар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айырмашылықтар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4985" marR="5080" indent="-502920">
              <a:lnSpc>
                <a:spcPct val="87000"/>
              </a:lnSpc>
              <a:spcBef>
                <a:spcPts val="71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маркетингтік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науқандардың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нәтижелерін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сату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мақсаттарын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нақты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сатуды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салыстыру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3490" y="2110686"/>
            <a:ext cx="10815554" cy="76563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20650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</a:pPr>
            <a:r>
              <a:rPr lang="en-US" altLang="en-US" spc="-60" dirty="0"/>
              <a:t>Тарату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970" y="3031490"/>
            <a:ext cx="7226300" cy="717677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14350" marR="158750" indent="-502285" algn="l">
              <a:lnSpc>
                <a:spcPct val="86000"/>
              </a:lnSpc>
              <a:spcBef>
                <a:spcPts val="76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Санаттау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аралықтағы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жиілік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сипаттамалары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бойынша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топтастыру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4350" marR="158750" indent="-502285" algn="l">
              <a:lnSpc>
                <a:spcPct val="86000"/>
              </a:lnSpc>
              <a:spcBef>
                <a:spcPts val="76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халықтың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жасы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бойынша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таралуы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аймақ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бойынша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сатылым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сәтті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сәтсіз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оқиғалардың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пайызы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5810" y="2622737"/>
            <a:ext cx="9440941" cy="65164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88" y="859005"/>
            <a:ext cx="4539615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10" dirty="0"/>
              <a:t>Құрылым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1085" y="2838450"/>
            <a:ext cx="6257925" cy="6289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89585" marR="5080" indent="-477520">
              <a:lnSpc>
                <a:spcPct val="87000"/>
              </a:lnSpc>
              <a:spcBef>
                <a:spcPts val="690"/>
              </a:spcBef>
              <a:buSzPct val="123000"/>
              <a:buChar char="•"/>
              <a:tabLst>
                <a:tab pos="488950" algn="l"/>
              </a:tabLst>
            </a:pP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Бөлшектердің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тұтасқа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қатынасы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құрамы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санаттарды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кіші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санаттарға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бөлу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олардың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жалпы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құнға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қатынасы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89585" marR="5080" indent="-477520">
              <a:lnSpc>
                <a:spcPct val="87000"/>
              </a:lnSpc>
              <a:spcBef>
                <a:spcPts val="690"/>
              </a:spcBef>
              <a:buSzPct val="123000"/>
              <a:buChar char="•"/>
              <a:tabLst>
                <a:tab pos="488950" algn="l"/>
              </a:tabLst>
            </a:pPr>
            <a:endParaRPr lang="en-US" altLang="ru-RU" sz="3750">
              <a:latin typeface="Trebuchet MS" panose="020B0603020202020204"/>
              <a:cs typeface="Trebuchet MS" panose="020B0603020202020204"/>
            </a:endParaRPr>
          </a:p>
          <a:p>
            <a:pPr marL="489585" marR="5080" indent="-477520">
              <a:lnSpc>
                <a:spcPct val="87000"/>
              </a:lnSpc>
              <a:spcBef>
                <a:spcPts val="690"/>
              </a:spcBef>
              <a:buSzPct val="123000"/>
              <a:buChar char="•"/>
              <a:tabLst>
                <a:tab pos="488950" algn="l"/>
              </a:tabLst>
            </a:pP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жалпы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кірістегі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филиалдардың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үлесі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сатылымның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артуы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шығындардың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азаюының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пайданың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өсуіне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әсері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8142" y="1976578"/>
            <a:ext cx="10556481" cy="7653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812290"/>
          </a:xfrm>
          <a:prstGeom prst="rect">
            <a:avLst/>
          </a:prstGeom>
        </p:spPr>
        <p:txBody>
          <a:bodyPr vert="horz" wrap="square" lIns="0" tIns="135759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lang="en-US" altLang="en-US" sz="5450"/>
              <a:t>Деректерді</a:t>
            </a:r>
            <a:r>
              <a:rPr lang="en-US" altLang="ru-RU" sz="5450"/>
              <a:t> </a:t>
            </a:r>
            <a:r>
              <a:rPr lang="en-US" altLang="en-US" sz="5450"/>
              <a:t>визуализациялау</a:t>
            </a:r>
            <a:r>
              <a:rPr lang="en-US" altLang="ru-RU" sz="5450"/>
              <a:t> </a:t>
            </a:r>
            <a:r>
              <a:rPr lang="en-US" altLang="en-US" sz="5450"/>
              <a:t>дегеніміз</a:t>
            </a:r>
            <a:r>
              <a:rPr lang="en-US" altLang="ru-RU" sz="5450"/>
              <a:t> </a:t>
            </a:r>
            <a:r>
              <a:rPr lang="en-US" altLang="en-US" sz="5450"/>
              <a:t>не</a:t>
            </a:r>
            <a:r>
              <a:rPr lang="en-US" altLang="ru-RU" sz="5450"/>
              <a:t> </a:t>
            </a:r>
            <a:r>
              <a:rPr lang="en-US" altLang="en-US" sz="5450"/>
              <a:t>және</a:t>
            </a:r>
            <a:r>
              <a:rPr lang="en-US" altLang="ru-RU" sz="5450"/>
              <a:t> </a:t>
            </a:r>
            <a:r>
              <a:rPr lang="en-US" altLang="en-US" sz="5450"/>
              <a:t>ол</a:t>
            </a:r>
            <a:r>
              <a:rPr lang="en-US" altLang="ru-RU" sz="5450"/>
              <a:t> </a:t>
            </a:r>
            <a:r>
              <a:rPr lang="en-US" altLang="en-US" sz="5450"/>
              <a:t>неліктен</a:t>
            </a:r>
            <a:r>
              <a:rPr lang="en-US" altLang="ru-RU" sz="5450"/>
              <a:t> </a:t>
            </a:r>
            <a:r>
              <a:rPr lang="en-US" altLang="en-US" sz="5450"/>
              <a:t>маңызды</a:t>
            </a:r>
            <a:r>
              <a:rPr lang="en-US" altLang="ru-RU" sz="545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9110" y="3506381"/>
            <a:ext cx="10650220" cy="269303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14350" marR="208280" indent="-502285">
              <a:lnSpc>
                <a:spcPts val="3800"/>
              </a:lnSpc>
              <a:spcBef>
                <a:spcPts val="1005"/>
              </a:spcBef>
              <a:buSzPct val="123000"/>
              <a:buFont typeface="Trebuchet MS" panose="020B0603020202020204"/>
              <a:buChar char="•"/>
              <a:tabLst>
                <a:tab pos="51562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визуализациялау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–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ақпараттың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графикалық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көрінісі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 </a:t>
            </a:r>
          </a:p>
          <a:p>
            <a:pPr marL="514350" marR="208280" indent="-502285">
              <a:lnSpc>
                <a:spcPts val="3800"/>
              </a:lnSpc>
              <a:spcBef>
                <a:spcPts val="1005"/>
              </a:spcBef>
              <a:buSzPct val="123000"/>
              <a:buFont typeface="Trebuchet MS" panose="020B0603020202020204"/>
              <a:buChar char="•"/>
              <a:tabLst>
                <a:tab pos="51562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визуализациялау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дегеніміз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не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оның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практикалық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қолданылуы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қандай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595541" y="3431961"/>
            <a:ext cx="6563995" cy="5488305"/>
            <a:chOff x="12595541" y="3431961"/>
            <a:chExt cx="6563995" cy="54883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0694" y="3505111"/>
              <a:ext cx="6354919" cy="52165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5541" y="3431961"/>
              <a:ext cx="6563701" cy="54877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88" y="859005"/>
            <a:ext cx="5370195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Корреляция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1199" y="2852982"/>
            <a:ext cx="6428105" cy="51968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89585" marR="5080" indent="-477520">
              <a:lnSpc>
                <a:spcPct val="87000"/>
              </a:lnSpc>
              <a:spcBef>
                <a:spcPts val="690"/>
              </a:spcBef>
              <a:buSzPct val="123000"/>
              <a:buChar char="•"/>
              <a:tabLst>
                <a:tab pos="488950" algn="l"/>
              </a:tabLst>
            </a:pPr>
            <a:r>
              <a:rPr lang="" altLang="en-US" sz="3750">
                <a:latin typeface="Trebuchet MS" panose="020B0603020202020204"/>
                <a:cs typeface="Trebuchet MS" panose="020B0603020202020204"/>
              </a:rPr>
              <a:t>«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X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айнымалысы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өзгергенде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, Y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айнымалысы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өзгереді</a:t>
            </a:r>
            <a:r>
              <a:rPr lang="" altLang="en-US" sz="3750">
                <a:latin typeface="Trebuchet MS" panose="020B0603020202020204"/>
                <a:cs typeface="Trebuchet MS" panose="020B0603020202020204"/>
              </a:rPr>
              <a:t>»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деп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сипаттауға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болатын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айнымалылар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арасындағы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байланыс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89585" marR="5080" indent="-477520">
              <a:lnSpc>
                <a:spcPct val="87000"/>
              </a:lnSpc>
              <a:spcBef>
                <a:spcPts val="690"/>
              </a:spcBef>
              <a:buSzPct val="123000"/>
              <a:buChar char="•"/>
              <a:tabLst>
                <a:tab pos="488950" algn="l"/>
              </a:tabLst>
            </a:pP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тұтынушыларды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байланыс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жиілігі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жасы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сатып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алу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қабілеті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бойынша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750">
                <a:latin typeface="Trebuchet MS" panose="020B0603020202020204"/>
                <a:cs typeface="Trebuchet MS" panose="020B0603020202020204"/>
              </a:rPr>
              <a:t>сегменттеу</a:t>
            </a:r>
            <a:r>
              <a:rPr lang="en-US" altLang="ru-RU" sz="37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4781" y="2229555"/>
            <a:ext cx="9012708" cy="68623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88" y="859005"/>
            <a:ext cx="1510030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30" dirty="0"/>
              <a:t>Түстерді</a:t>
            </a:r>
            <a:r>
              <a:rPr lang="en-US" altLang="ru-RU" spc="-30" dirty="0"/>
              <a:t> </a:t>
            </a:r>
            <a:r>
              <a:rPr lang="en-US" altLang="en-US" spc="-30" dirty="0"/>
              <a:t>дұрыс</a:t>
            </a:r>
            <a:r>
              <a:rPr lang="en-US" altLang="ru-RU" spc="-30" dirty="0"/>
              <a:t> </a:t>
            </a:r>
            <a:r>
              <a:rPr lang="en-US" altLang="en-US" spc="-30" dirty="0"/>
              <a:t>қолдану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2985" y="2312035"/>
            <a:ext cx="18543905" cy="105854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97205" marR="5080" indent="-485140">
              <a:lnSpc>
                <a:spcPct val="79000"/>
              </a:lnSpc>
              <a:spcBef>
                <a:spcPts val="1065"/>
              </a:spcBef>
              <a:buSzPct val="124000"/>
              <a:buChar char="•"/>
              <a:tabLst>
                <a:tab pos="500380" algn="l"/>
              </a:tabLst>
            </a:pP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Визуализацияларға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арналған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түс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палитрасы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пайдаланушыларға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негізгі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көрсеткіштерді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тез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бағалауға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деректерде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хаос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тудыруға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көмектеседі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184" y="3997350"/>
            <a:ext cx="15334100" cy="39683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748790"/>
          </a:xfrm>
          <a:prstGeom prst="rect">
            <a:avLst/>
          </a:prstGeom>
        </p:spPr>
        <p:txBody>
          <a:bodyPr vert="horz" wrap="square" lIns="0" tIns="133676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660"/>
              </a:spcBef>
            </a:pPr>
            <a:r>
              <a:rPr lang="en-US" altLang="en-US" sz="6000"/>
              <a:t>Түс</a:t>
            </a:r>
            <a:r>
              <a:rPr lang="en-US" altLang="ru-RU" sz="6000"/>
              <a:t> </a:t>
            </a:r>
            <a:r>
              <a:rPr lang="en-US" altLang="en-US" sz="6000"/>
              <a:t>палитрасы</a:t>
            </a:r>
            <a:r>
              <a:rPr lang="en-US" altLang="ru-RU" sz="6000"/>
              <a:t> </a:t>
            </a:r>
            <a:r>
              <a:rPr lang="en-US" altLang="en-US" sz="6000"/>
              <a:t>деректер</a:t>
            </a:r>
            <a:r>
              <a:rPr lang="en-US" altLang="ru-RU" sz="6000"/>
              <a:t> </a:t>
            </a:r>
            <a:r>
              <a:rPr lang="en-US" altLang="en-US" sz="6000"/>
              <a:t>түріне</a:t>
            </a:r>
            <a:r>
              <a:rPr lang="en-US" altLang="ru-RU" sz="6000"/>
              <a:t> </a:t>
            </a:r>
            <a:r>
              <a:rPr lang="en-US" altLang="en-US" sz="6000"/>
              <a:t>байланысты</a:t>
            </a:r>
            <a:br>
              <a:rPr lang="en-US" altLang="en-US" sz="4500"/>
            </a:br>
            <a:r>
              <a:rPr lang="en-US" altLang="en-US" sz="4500"/>
              <a:t>Санаттық</a:t>
            </a:r>
            <a:r>
              <a:rPr lang="en-US" altLang="ru-RU" sz="4500"/>
              <a:t> (</a:t>
            </a:r>
            <a:r>
              <a:rPr lang="en-US" altLang="en-US" sz="4500"/>
              <a:t>сапалық</a:t>
            </a:r>
            <a:r>
              <a:rPr lang="en-US" altLang="ru-RU" sz="4500"/>
              <a:t>) </a:t>
            </a:r>
            <a:r>
              <a:rPr lang="en-US" altLang="en-US" sz="4500"/>
              <a:t>палитра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1765" y="3507397"/>
            <a:ext cx="11092815" cy="50380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468630" marR="23495" indent="-456565">
              <a:lnSpc>
                <a:spcPct val="86000"/>
              </a:lnSpc>
              <a:spcBef>
                <a:spcPts val="715"/>
              </a:spcBef>
              <a:buSzPct val="122000"/>
              <a:buChar char="•"/>
              <a:tabLst>
                <a:tab pos="47117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Палитра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реттелген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градиент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мәндері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жоқ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жарықтығы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қанықтылығы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ұқсас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түстерден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тұрады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68630" marR="23495" indent="-456565">
              <a:lnSpc>
                <a:spcPct val="86000"/>
              </a:lnSpc>
              <a:spcBef>
                <a:spcPts val="715"/>
              </a:spcBef>
              <a:buSzPct val="122000"/>
              <a:buChar char="•"/>
              <a:tabLst>
                <a:tab pos="47117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Санатты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түс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палитрасы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санаттар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арасында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ешқандай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ішкі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рет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мәндерсіз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санаттарын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кластарын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көрсетуге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арналған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68630" marR="23495" indent="-456565">
              <a:lnSpc>
                <a:spcPct val="86000"/>
              </a:lnSpc>
              <a:spcBef>
                <a:spcPts val="715"/>
              </a:spcBef>
              <a:buSzPct val="122000"/>
              <a:buChar char="•"/>
              <a:tabLst>
                <a:tab pos="47117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Ол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өнім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топтары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оқиға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түрлері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пайдаланушы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санаттары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сияқты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дискретті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санаттарды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көрсету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қолданылады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962816" y="4023258"/>
            <a:ext cx="6227445" cy="4765675"/>
            <a:chOff x="12962816" y="4023258"/>
            <a:chExt cx="6227445" cy="4765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67969" y="4096408"/>
              <a:ext cx="6016599" cy="41070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2816" y="4023258"/>
              <a:ext cx="6226906" cy="47654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748790"/>
          </a:xfrm>
          <a:prstGeom prst="rect">
            <a:avLst/>
          </a:prstGeom>
        </p:spPr>
        <p:txBody>
          <a:bodyPr vert="horz" wrap="square" lIns="0" tIns="133676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660"/>
              </a:spcBef>
            </a:pPr>
            <a:r>
              <a:rPr lang="en-US" altLang="en-US" sz="6000"/>
              <a:t>Түс</a:t>
            </a:r>
            <a:r>
              <a:rPr lang="en-US" altLang="ru-RU" sz="6000"/>
              <a:t> </a:t>
            </a:r>
            <a:r>
              <a:rPr lang="en-US" altLang="en-US" sz="6000"/>
              <a:t>палитрасы</a:t>
            </a:r>
            <a:r>
              <a:rPr lang="en-US" altLang="ru-RU" sz="6000"/>
              <a:t> </a:t>
            </a:r>
            <a:r>
              <a:rPr lang="en-US" altLang="en-US" sz="6000"/>
              <a:t>деректер</a:t>
            </a:r>
            <a:r>
              <a:rPr lang="en-US" altLang="ru-RU" sz="6000"/>
              <a:t> </a:t>
            </a:r>
            <a:r>
              <a:rPr lang="en-US" altLang="en-US" sz="6000"/>
              <a:t>түріне</a:t>
            </a:r>
            <a:r>
              <a:rPr lang="en-US" altLang="ru-RU" sz="6000"/>
              <a:t> </a:t>
            </a:r>
            <a:r>
              <a:rPr lang="en-US" altLang="en-US" sz="6000"/>
              <a:t>байланысты</a:t>
            </a:r>
            <a:br>
              <a:rPr lang="en-US" altLang="en-US" sz="4500"/>
            </a:br>
            <a:r>
              <a:rPr lang="en-US" altLang="en-US" sz="4500"/>
              <a:t>Тізбекті</a:t>
            </a:r>
            <a:r>
              <a:rPr lang="en-US" altLang="ru-RU" sz="4500"/>
              <a:t> </a:t>
            </a:r>
            <a:r>
              <a:rPr lang="en-US" altLang="en-US" sz="4500"/>
              <a:t>палитра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885" y="3505835"/>
            <a:ext cx="9605645" cy="5993765"/>
          </a:xfrm>
          <a:prstGeom prst="rect">
            <a:avLst/>
          </a:prstGeom>
        </p:spPr>
        <p:txBody>
          <a:bodyPr vert="horz" wrap="square" lIns="0" tIns="108585" rIns="0" bIns="0" rtlCol="0">
            <a:noAutofit/>
          </a:bodyPr>
          <a:lstStyle/>
          <a:p>
            <a:pPr marL="442595" marR="1984375" indent="-430530">
              <a:lnSpc>
                <a:spcPts val="3300"/>
              </a:lnSpc>
              <a:spcBef>
                <a:spcPts val="855"/>
              </a:spcBef>
              <a:buSzPct val="122000"/>
              <a:buChar char="•"/>
              <a:tabLst>
                <a:tab pos="443865" algn="l"/>
              </a:tabLst>
            </a:pP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қанықтылығы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бар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бір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түстің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градиенті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42595" marR="1984375" indent="-430530">
              <a:lnSpc>
                <a:spcPts val="3300"/>
              </a:lnSpc>
              <a:spcBef>
                <a:spcPts val="855"/>
              </a:spcBef>
              <a:buSzPct val="122000"/>
              <a:buChar char="•"/>
              <a:tabLst>
                <a:tab pos="443865" algn="l"/>
              </a:tabLst>
            </a:pP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палитра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реттелген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құрылымы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айқын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прогрессиясы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мәндер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деңгейінің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әртүрлілігі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бар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қолданылады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42595" marR="1984375" indent="-430530">
              <a:lnSpc>
                <a:spcPts val="3300"/>
              </a:lnSpc>
              <a:spcBef>
                <a:spcPts val="855"/>
              </a:spcBef>
              <a:buSzPct val="122000"/>
              <a:buChar char="•"/>
              <a:tabLst>
                <a:tab pos="443865" algn="l"/>
              </a:tabLst>
            </a:pP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палитра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температура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карталарын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рейтингтерді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сату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көрсеткіштерін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төмен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мәндерден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жоғары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мәндерге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керісінше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айқын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таралуы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бар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кез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келген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көрсету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өте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400">
                <a:latin typeface="Trebuchet MS" panose="020B0603020202020204"/>
                <a:cs typeface="Trebuchet MS" panose="020B0603020202020204"/>
              </a:rPr>
              <a:t>қолайлы</a:t>
            </a:r>
            <a:r>
              <a:rPr lang="en-US" altLang="ru-RU" sz="34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301698" y="3285661"/>
            <a:ext cx="7204075" cy="5474335"/>
            <a:chOff x="11301698" y="3285661"/>
            <a:chExt cx="7204075" cy="5474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6851" y="3358811"/>
              <a:ext cx="6994983" cy="5201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1698" y="3285661"/>
              <a:ext cx="7203765" cy="54740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748790"/>
          </a:xfrm>
          <a:prstGeom prst="rect">
            <a:avLst/>
          </a:prstGeom>
        </p:spPr>
        <p:txBody>
          <a:bodyPr vert="horz" wrap="square" lIns="0" tIns="133676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660"/>
              </a:spcBef>
            </a:pPr>
            <a:r>
              <a:rPr lang="en-US" altLang="en-US" sz="6000"/>
              <a:t>Түс</a:t>
            </a:r>
            <a:r>
              <a:rPr lang="en-US" altLang="ru-RU" sz="6000"/>
              <a:t> </a:t>
            </a:r>
            <a:r>
              <a:rPr lang="en-US" altLang="en-US" sz="6000"/>
              <a:t>палитрасы</a:t>
            </a:r>
            <a:r>
              <a:rPr lang="en-US" altLang="ru-RU" sz="6000"/>
              <a:t> </a:t>
            </a:r>
            <a:r>
              <a:rPr lang="en-US" altLang="en-US" sz="6000"/>
              <a:t>деректер</a:t>
            </a:r>
            <a:r>
              <a:rPr lang="en-US" altLang="ru-RU" sz="6000"/>
              <a:t> </a:t>
            </a:r>
            <a:r>
              <a:rPr lang="en-US" altLang="en-US" sz="6000"/>
              <a:t>түріне</a:t>
            </a:r>
            <a:r>
              <a:rPr lang="en-US" altLang="ru-RU" sz="6000"/>
              <a:t> </a:t>
            </a:r>
            <a:r>
              <a:rPr lang="en-US" altLang="en-US" sz="6000"/>
              <a:t>байланысты</a:t>
            </a:r>
            <a:br>
              <a:rPr lang="en-US" altLang="en-US" sz="4500"/>
            </a:br>
            <a:r>
              <a:rPr lang="en-US" altLang="en-US" sz="4500"/>
              <a:t>Дивергентті</a:t>
            </a:r>
            <a:r>
              <a:rPr lang="en-US" altLang="ru-RU" sz="4500"/>
              <a:t> </a:t>
            </a:r>
            <a:r>
              <a:rPr lang="en-US" altLang="en-US" sz="4500"/>
              <a:t>палитра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23288" y="3514966"/>
            <a:ext cx="10501630" cy="63849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34340" marR="5080" indent="-422275">
              <a:lnSpc>
                <a:spcPct val="85000"/>
              </a:lnSpc>
              <a:spcBef>
                <a:spcPts val="695"/>
              </a:spcBef>
              <a:buSzPct val="123000"/>
              <a:buChar char="•"/>
              <a:tabLst>
                <a:tab pos="434340" algn="l"/>
              </a:tabLst>
            </a:pPr>
            <a:r>
              <a:rPr lang="en-US" altLang="en-US" sz="3600"/>
              <a:t>Үзіліссіздігі</a:t>
            </a:r>
            <a:r>
              <a:rPr lang="en-US" altLang="ru-RU" sz="3600"/>
              <a:t> </a:t>
            </a:r>
            <a:r>
              <a:rPr lang="en-US" altLang="en-US" sz="3600"/>
              <a:t>бар</a:t>
            </a:r>
            <a:r>
              <a:rPr lang="en-US" altLang="ru-RU" sz="3600"/>
              <a:t> </a:t>
            </a:r>
            <a:r>
              <a:rPr lang="en-US" altLang="en-US" sz="3600"/>
              <a:t>тізбекті</a:t>
            </a:r>
            <a:r>
              <a:rPr lang="en-US" altLang="ru-RU" sz="3600"/>
              <a:t> </a:t>
            </a:r>
            <a:r>
              <a:rPr lang="en-US" altLang="en-US" sz="3600"/>
              <a:t>палитралардың</a:t>
            </a:r>
            <a:r>
              <a:rPr lang="en-US" altLang="ru-RU" sz="3600"/>
              <a:t> </a:t>
            </a:r>
            <a:r>
              <a:rPr lang="en-US" altLang="en-US" sz="3600"/>
              <a:t>тіркесімі</a:t>
            </a:r>
            <a:r>
              <a:rPr lang="en-US" altLang="ru-RU" sz="3600"/>
              <a:t>, </a:t>
            </a:r>
            <a:r>
              <a:rPr lang="en-US" altLang="en-US" sz="3600"/>
              <a:t>түстер</a:t>
            </a:r>
            <a:r>
              <a:rPr lang="en-US" altLang="ru-RU" sz="3600"/>
              <a:t> </a:t>
            </a:r>
            <a:r>
              <a:rPr lang="en-US" altLang="en-US" sz="3600"/>
              <a:t>әртүрлі</a:t>
            </a:r>
            <a:r>
              <a:rPr lang="en-US" altLang="ru-RU" sz="3600"/>
              <a:t> </a:t>
            </a:r>
            <a:r>
              <a:rPr lang="en-US" altLang="en-US" sz="3600"/>
              <a:t>бағытта</a:t>
            </a:r>
            <a:r>
              <a:rPr lang="en-US" altLang="ru-RU" sz="3600"/>
              <a:t> </a:t>
            </a:r>
            <a:r>
              <a:rPr lang="en-US" altLang="en-US" sz="3600"/>
              <a:t>ауытқитын</a:t>
            </a:r>
            <a:r>
              <a:rPr lang="en-US" altLang="ru-RU" sz="3600"/>
              <a:t> </a:t>
            </a:r>
            <a:r>
              <a:rPr lang="en-US" altLang="en-US" sz="3600"/>
              <a:t>анықталған</a:t>
            </a:r>
            <a:r>
              <a:rPr lang="en-US" altLang="ru-RU" sz="3600"/>
              <a:t> </a:t>
            </a:r>
            <a:r>
              <a:rPr lang="en-US" altLang="en-US" sz="3600"/>
              <a:t>ортаңғы</a:t>
            </a:r>
            <a:r>
              <a:rPr lang="en-US" altLang="ru-RU" sz="3600"/>
              <a:t> </a:t>
            </a:r>
            <a:r>
              <a:rPr lang="en-US" altLang="en-US" sz="3600"/>
              <a:t>нүктесі</a:t>
            </a:r>
            <a:r>
              <a:rPr lang="en-US" altLang="ru-RU" sz="3600"/>
              <a:t> </a:t>
            </a:r>
            <a:r>
              <a:rPr lang="en-US" altLang="en-US" sz="3600"/>
              <a:t>бар</a:t>
            </a:r>
            <a:r>
              <a:rPr lang="en-US" altLang="ru-RU" sz="3600"/>
              <a:t> </a:t>
            </a:r>
            <a:r>
              <a:rPr lang="en-US" altLang="en-US" sz="3600"/>
              <a:t>мәндер</a:t>
            </a:r>
            <a:r>
              <a:rPr lang="en-US" altLang="ru-RU" sz="3600"/>
              <a:t> </a:t>
            </a:r>
            <a:r>
              <a:rPr lang="en-US" altLang="en-US" sz="3600"/>
              <a:t>диапазоны</a:t>
            </a:r>
            <a:r>
              <a:rPr lang="en-US" altLang="ru-RU" sz="3600"/>
              <a:t>.</a:t>
            </a:r>
          </a:p>
          <a:p>
            <a:pPr marL="434340" marR="5080" indent="-422275">
              <a:lnSpc>
                <a:spcPct val="85000"/>
              </a:lnSpc>
              <a:spcBef>
                <a:spcPts val="695"/>
              </a:spcBef>
              <a:buSzPct val="123000"/>
              <a:buChar char="•"/>
              <a:tabLst>
                <a:tab pos="434340" algn="l"/>
              </a:tabLst>
            </a:pPr>
            <a:r>
              <a:rPr lang="en-US" altLang="en-US" sz="3600"/>
              <a:t>Ауыстыратын</a:t>
            </a:r>
            <a:r>
              <a:rPr lang="en-US" altLang="ru-RU" sz="3600"/>
              <a:t> </a:t>
            </a:r>
            <a:r>
              <a:rPr lang="en-US" altLang="en-US" sz="3600"/>
              <a:t>палитра</a:t>
            </a:r>
            <a:r>
              <a:rPr lang="en-US" altLang="ru-RU" sz="3600"/>
              <a:t> </a:t>
            </a:r>
            <a:r>
              <a:rPr lang="en-US" altLang="en-US" sz="3600"/>
              <a:t>төмен</a:t>
            </a:r>
            <a:r>
              <a:rPr lang="en-US" altLang="ru-RU" sz="3600"/>
              <a:t> </a:t>
            </a:r>
            <a:r>
              <a:rPr lang="en-US" altLang="en-US" sz="3600"/>
              <a:t>және</a:t>
            </a:r>
            <a:r>
              <a:rPr lang="en-US" altLang="ru-RU" sz="3600"/>
              <a:t> </a:t>
            </a:r>
            <a:r>
              <a:rPr lang="en-US" altLang="en-US" sz="3600"/>
              <a:t>жоғары</a:t>
            </a:r>
            <a:r>
              <a:rPr lang="en-US" altLang="ru-RU" sz="3600"/>
              <a:t> </a:t>
            </a:r>
            <a:r>
              <a:rPr lang="en-US" altLang="en-US" sz="3600"/>
              <a:t>мәндер</a:t>
            </a:r>
            <a:r>
              <a:rPr lang="en-US" altLang="ru-RU" sz="3600"/>
              <a:t> </a:t>
            </a:r>
            <a:r>
              <a:rPr lang="en-US" altLang="en-US" sz="3600"/>
              <a:t>арасында</a:t>
            </a:r>
            <a:r>
              <a:rPr lang="en-US" altLang="ru-RU" sz="3600"/>
              <a:t> </a:t>
            </a:r>
            <a:r>
              <a:rPr lang="en-US" altLang="en-US" sz="3600"/>
              <a:t>айқын</a:t>
            </a:r>
            <a:r>
              <a:rPr lang="en-US" altLang="ru-RU" sz="3600"/>
              <a:t> </a:t>
            </a:r>
            <a:r>
              <a:rPr lang="en-US" altLang="en-US" sz="3600"/>
              <a:t>айырмашылық</a:t>
            </a:r>
            <a:r>
              <a:rPr lang="en-US" altLang="ru-RU" sz="3600"/>
              <a:t> </a:t>
            </a:r>
            <a:r>
              <a:rPr lang="en-US" altLang="en-US" sz="3600"/>
              <a:t>бар</a:t>
            </a:r>
            <a:r>
              <a:rPr lang="en-US" altLang="ru-RU" sz="3600"/>
              <a:t>, </a:t>
            </a:r>
            <a:r>
              <a:rPr lang="en-US" altLang="en-US" sz="3600"/>
              <a:t>ортаңғы</a:t>
            </a:r>
            <a:r>
              <a:rPr lang="en-US" altLang="ru-RU" sz="3600"/>
              <a:t> </a:t>
            </a:r>
            <a:r>
              <a:rPr lang="en-US" altLang="en-US" sz="3600"/>
              <a:t>нүктелердің</a:t>
            </a:r>
            <a:r>
              <a:rPr lang="en-US" altLang="ru-RU" sz="3600"/>
              <a:t> </a:t>
            </a:r>
            <a:r>
              <a:rPr lang="en-US" altLang="en-US" sz="3600"/>
              <a:t>немесе</a:t>
            </a:r>
            <a:r>
              <a:rPr lang="en-US" altLang="ru-RU" sz="3600"/>
              <a:t> </a:t>
            </a:r>
            <a:r>
              <a:rPr lang="en-US" altLang="en-US" sz="3600"/>
              <a:t>концентрация</a:t>
            </a:r>
            <a:r>
              <a:rPr lang="en-US" altLang="ru-RU" sz="3600"/>
              <a:t> </a:t>
            </a:r>
            <a:r>
              <a:rPr lang="en-US" altLang="en-US" sz="3600"/>
              <a:t>деңгейлерінің</a:t>
            </a:r>
            <a:r>
              <a:rPr lang="en-US" altLang="ru-RU" sz="3600"/>
              <a:t> </a:t>
            </a:r>
            <a:r>
              <a:rPr lang="en-US" altLang="en-US" sz="3600"/>
              <a:t>аймағы</a:t>
            </a:r>
            <a:r>
              <a:rPr lang="en-US" altLang="ru-RU" sz="3600"/>
              <a:t> </a:t>
            </a:r>
            <a:r>
              <a:rPr lang="en-US" altLang="en-US" sz="3600"/>
              <a:t>белгіленген</a:t>
            </a:r>
            <a:r>
              <a:rPr lang="en-US" altLang="ru-RU" sz="3600"/>
              <a:t> </a:t>
            </a:r>
            <a:r>
              <a:rPr lang="en-US" altLang="en-US" sz="3600"/>
              <a:t>деректерді</a:t>
            </a:r>
            <a:r>
              <a:rPr lang="en-US" altLang="ru-RU" sz="3600"/>
              <a:t> </a:t>
            </a:r>
            <a:r>
              <a:rPr lang="en-US" altLang="en-US" sz="3600"/>
              <a:t>визуализациялау</a:t>
            </a:r>
            <a:r>
              <a:rPr lang="en-US" altLang="ru-RU" sz="3600"/>
              <a:t> </a:t>
            </a:r>
            <a:r>
              <a:rPr lang="en-US" altLang="en-US" sz="3600"/>
              <a:t>үшін</a:t>
            </a:r>
            <a:r>
              <a:rPr lang="en-US" altLang="ru-RU" sz="3600"/>
              <a:t> </a:t>
            </a:r>
            <a:r>
              <a:rPr lang="en-US" altLang="en-US" sz="3600"/>
              <a:t>жарамды</a:t>
            </a:r>
            <a:r>
              <a:rPr lang="en-US" altLang="ru-RU" sz="3600"/>
              <a:t>.</a:t>
            </a:r>
          </a:p>
          <a:p>
            <a:pPr marL="434340" marR="5080" indent="-422275">
              <a:lnSpc>
                <a:spcPct val="85000"/>
              </a:lnSpc>
              <a:spcBef>
                <a:spcPts val="695"/>
              </a:spcBef>
              <a:buSzPct val="123000"/>
              <a:buChar char="•"/>
              <a:tabLst>
                <a:tab pos="434340" algn="l"/>
              </a:tabLst>
            </a:pPr>
            <a:r>
              <a:rPr lang="en-US" altLang="en-US" sz="3600"/>
              <a:t>Бұл</a:t>
            </a:r>
            <a:r>
              <a:rPr lang="en-US" altLang="ru-RU" sz="3600"/>
              <a:t> </a:t>
            </a:r>
            <a:r>
              <a:rPr lang="en-US" altLang="en-US" sz="3600"/>
              <a:t>орташа</a:t>
            </a:r>
            <a:r>
              <a:rPr lang="en-US" altLang="ru-RU" sz="3600"/>
              <a:t> </a:t>
            </a:r>
            <a:r>
              <a:rPr lang="en-US" altLang="en-US" sz="3600"/>
              <a:t>температура</a:t>
            </a:r>
            <a:r>
              <a:rPr lang="en-US" altLang="ru-RU" sz="3600"/>
              <a:t>, </a:t>
            </a:r>
            <a:r>
              <a:rPr lang="en-US" altLang="en-US" sz="3600"/>
              <a:t>табыс</a:t>
            </a:r>
            <a:r>
              <a:rPr lang="en-US" altLang="ru-RU" sz="3600"/>
              <a:t> </a:t>
            </a:r>
            <a:r>
              <a:rPr lang="en-US" altLang="en-US" sz="3600"/>
              <a:t>статистикасы</a:t>
            </a:r>
            <a:r>
              <a:rPr lang="en-US" altLang="ru-RU" sz="3600"/>
              <a:t> </a:t>
            </a:r>
            <a:r>
              <a:rPr lang="en-US" altLang="en-US" sz="3600"/>
              <a:t>немесе</a:t>
            </a:r>
            <a:r>
              <a:rPr lang="en-US" altLang="ru-RU" sz="3600"/>
              <a:t> </a:t>
            </a:r>
            <a:r>
              <a:rPr lang="en-US" altLang="en-US" sz="3600"/>
              <a:t>орталық</a:t>
            </a:r>
            <a:r>
              <a:rPr lang="en-US" altLang="ru-RU" sz="3600"/>
              <a:t> </a:t>
            </a:r>
            <a:r>
              <a:rPr lang="en-US" altLang="en-US" sz="3600"/>
              <a:t>мән</a:t>
            </a:r>
            <a:r>
              <a:rPr lang="en-US" altLang="ru-RU" sz="3600"/>
              <a:t> </a:t>
            </a:r>
            <a:r>
              <a:rPr lang="en-US" altLang="en-US" sz="3600"/>
              <a:t>маңызды</a:t>
            </a:r>
            <a:r>
              <a:rPr lang="en-US" altLang="ru-RU" sz="3600"/>
              <a:t> </a:t>
            </a:r>
            <a:r>
              <a:rPr lang="en-US" altLang="en-US" sz="3600"/>
              <a:t>рөл</a:t>
            </a:r>
            <a:r>
              <a:rPr lang="en-US" altLang="ru-RU" sz="3600"/>
              <a:t> </a:t>
            </a:r>
            <a:r>
              <a:rPr lang="en-US" altLang="en-US" sz="3600"/>
              <a:t>атқаратын</a:t>
            </a:r>
            <a:r>
              <a:rPr lang="en-US" altLang="ru-RU" sz="3600"/>
              <a:t> </a:t>
            </a:r>
            <a:r>
              <a:rPr lang="en-US" altLang="en-US" sz="3600"/>
              <a:t>басқа</a:t>
            </a:r>
            <a:r>
              <a:rPr lang="en-US" altLang="ru-RU" sz="3600"/>
              <a:t> </a:t>
            </a:r>
            <a:r>
              <a:rPr lang="en-US" altLang="en-US" sz="3600"/>
              <a:t>көрсеткіштер</a:t>
            </a:r>
            <a:r>
              <a:rPr lang="en-US" altLang="ru-RU" sz="3600"/>
              <a:t> </a:t>
            </a:r>
            <a:r>
              <a:rPr lang="en-US" altLang="en-US" sz="3600"/>
              <a:t>туралы</a:t>
            </a:r>
            <a:r>
              <a:rPr lang="en-US" altLang="ru-RU" sz="3600"/>
              <a:t> </a:t>
            </a:r>
            <a:r>
              <a:rPr lang="en-US" altLang="en-US" sz="3600"/>
              <a:t>деректерді</a:t>
            </a:r>
            <a:r>
              <a:rPr lang="en-US" altLang="ru-RU" sz="3600"/>
              <a:t> </a:t>
            </a:r>
            <a:r>
              <a:rPr lang="en-US" altLang="en-US" sz="3600"/>
              <a:t>көрсеткен</a:t>
            </a:r>
            <a:r>
              <a:rPr lang="en-US" altLang="ru-RU" sz="3600"/>
              <a:t> </a:t>
            </a:r>
            <a:r>
              <a:rPr lang="en-US" altLang="en-US" sz="3600"/>
              <a:t>кезде</a:t>
            </a:r>
            <a:r>
              <a:rPr lang="en-US" altLang="ru-RU" sz="3600"/>
              <a:t> </a:t>
            </a:r>
            <a:r>
              <a:rPr lang="en-US" altLang="en-US" sz="3600"/>
              <a:t>пайдалы</a:t>
            </a:r>
            <a:r>
              <a:rPr lang="en-US" altLang="ru-RU" sz="3600"/>
              <a:t> </a:t>
            </a:r>
            <a:r>
              <a:rPr lang="en-US" altLang="en-US" sz="3600"/>
              <a:t>болуы</a:t>
            </a:r>
            <a:r>
              <a:rPr lang="en-US" altLang="ru-RU" sz="3600"/>
              <a:t> </a:t>
            </a:r>
            <a:r>
              <a:rPr lang="en-US" altLang="en-US" sz="3600"/>
              <a:t>мүмкін</a:t>
            </a:r>
            <a:r>
              <a:rPr lang="en-US" altLang="ru-RU" sz="3600"/>
              <a:t>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635164" y="3627028"/>
            <a:ext cx="6292850" cy="4796155"/>
            <a:chOff x="12635164" y="3627028"/>
            <a:chExt cx="6292850" cy="4796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0317" y="3700178"/>
              <a:ext cx="6083654" cy="4523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5164" y="3627028"/>
              <a:ext cx="6292436" cy="47959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9244" y="2683696"/>
            <a:ext cx="2756846" cy="13182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20650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</a:pPr>
            <a:r>
              <a:rPr lang="en-US" altLang="en-US" spc="-120" dirty="0"/>
              <a:t>Визуализация</a:t>
            </a:r>
            <a:r>
              <a:rPr lang="en-US" altLang="ru-RU" spc="-120" dirty="0"/>
              <a:t> </a:t>
            </a:r>
            <a:r>
              <a:rPr lang="en-US" altLang="en-US" spc="-120" dirty="0"/>
              <a:t>құралдарын</a:t>
            </a:r>
            <a:r>
              <a:rPr lang="en-US" altLang="ru-RU" spc="-120" dirty="0"/>
              <a:t> </a:t>
            </a:r>
            <a:r>
              <a:rPr lang="en-US" altLang="en-US" spc="-120" dirty="0"/>
              <a:t>таңдау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3288" y="3306895"/>
            <a:ext cx="6812915" cy="556133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513080" indent="-500380">
              <a:lnSpc>
                <a:spcPct val="100000"/>
              </a:lnSpc>
              <a:spcBef>
                <a:spcPts val="1565"/>
              </a:spcBef>
              <a:buSzPct val="123000"/>
              <a:buChar char="•"/>
              <a:tabLst>
                <a:tab pos="513080" algn="l"/>
              </a:tabLst>
            </a:pPr>
            <a:r>
              <a:rPr sz="3950" spc="-10" dirty="0">
                <a:latin typeface="Trebuchet MS" panose="020B0603020202020204"/>
                <a:cs typeface="Trebuchet MS" panose="020B0603020202020204"/>
              </a:rPr>
              <a:t>Excel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3080" indent="-500380">
              <a:lnSpc>
                <a:spcPct val="100000"/>
              </a:lnSpc>
              <a:spcBef>
                <a:spcPts val="2700"/>
              </a:spcBef>
              <a:buSzPct val="123000"/>
              <a:buChar char="•"/>
              <a:tabLst>
                <a:tab pos="513080" algn="l"/>
              </a:tabLst>
            </a:pPr>
            <a:r>
              <a:rPr sz="3950" dirty="0">
                <a:latin typeface="Trebuchet MS" panose="020B0603020202020204"/>
                <a:cs typeface="Trebuchet MS" panose="020B0603020202020204"/>
              </a:rPr>
              <a:t>Google</a:t>
            </a:r>
            <a:r>
              <a:rPr sz="3950" spc="20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Sheets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3080" indent="-500380">
              <a:lnSpc>
                <a:spcPct val="100000"/>
              </a:lnSpc>
              <a:spcBef>
                <a:spcPts val="2700"/>
              </a:spcBef>
              <a:buSzPct val="123000"/>
              <a:buChar char="•"/>
              <a:tabLst>
                <a:tab pos="513080" algn="l"/>
              </a:tabLst>
            </a:pPr>
            <a:r>
              <a:rPr sz="3950" dirty="0">
                <a:latin typeface="Trebuchet MS" panose="020B0603020202020204"/>
                <a:cs typeface="Trebuchet MS" panose="020B0603020202020204"/>
              </a:rPr>
              <a:t>Power</a:t>
            </a:r>
            <a:r>
              <a:rPr sz="395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25" dirty="0">
                <a:latin typeface="Trebuchet MS" panose="020B0603020202020204"/>
                <a:cs typeface="Trebuchet MS" panose="020B0603020202020204"/>
              </a:rPr>
              <a:t>BI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3080" indent="-500380">
              <a:lnSpc>
                <a:spcPct val="100000"/>
              </a:lnSpc>
              <a:spcBef>
                <a:spcPts val="2700"/>
              </a:spcBef>
              <a:buSzPct val="123000"/>
              <a:buChar char="•"/>
              <a:tabLst>
                <a:tab pos="513080" algn="l"/>
              </a:tabLst>
            </a:pPr>
            <a:r>
              <a:rPr sz="3950" spc="-10" dirty="0">
                <a:latin typeface="Trebuchet MS" panose="020B0603020202020204"/>
                <a:cs typeface="Trebuchet MS" panose="020B0603020202020204"/>
              </a:rPr>
              <a:t>Tableau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3715" indent="-501015">
              <a:lnSpc>
                <a:spcPct val="100000"/>
              </a:lnSpc>
              <a:spcBef>
                <a:spcPts val="2700"/>
              </a:spcBef>
              <a:buSzPct val="123000"/>
              <a:buChar char="•"/>
              <a:tabLst>
                <a:tab pos="513715" algn="l"/>
              </a:tabLst>
            </a:pPr>
            <a:r>
              <a:rPr sz="3950" spc="-75" dirty="0">
                <a:latin typeface="Trebuchet MS" panose="020B0603020202020204"/>
                <a:cs typeface="Trebuchet MS" panose="020B0603020202020204"/>
              </a:rPr>
              <a:t>Python</a:t>
            </a:r>
            <a:r>
              <a:rPr sz="3950" spc="-2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60" dirty="0">
                <a:latin typeface="Trebuchet MS" panose="020B0603020202020204"/>
                <a:cs typeface="Trebuchet MS" panose="020B0603020202020204"/>
              </a:rPr>
              <a:t>(Matplotlib,</a:t>
            </a:r>
            <a:r>
              <a:rPr sz="3950" spc="-20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Seaborn)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513080" indent="-500380">
              <a:lnSpc>
                <a:spcPct val="100000"/>
              </a:lnSpc>
              <a:spcBef>
                <a:spcPts val="2705"/>
              </a:spcBef>
              <a:buSzPct val="123000"/>
              <a:buChar char="•"/>
              <a:tabLst>
                <a:tab pos="513080" algn="l"/>
              </a:tabLst>
            </a:pPr>
            <a:r>
              <a:rPr sz="3950" dirty="0">
                <a:latin typeface="Trebuchet MS" panose="020B0603020202020204"/>
                <a:cs typeface="Trebuchet MS" panose="020B0603020202020204"/>
              </a:rPr>
              <a:t>R</a:t>
            </a:r>
            <a:r>
              <a:rPr sz="3950" spc="2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(ggplot2)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03564" y="2631881"/>
            <a:ext cx="3248025" cy="7520940"/>
            <a:chOff x="9003564" y="2631881"/>
            <a:chExt cx="3248025" cy="75209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4075" y="2631881"/>
              <a:ext cx="2093923" cy="18531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3564" y="4437775"/>
              <a:ext cx="3247561" cy="31987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7925" y="7628951"/>
              <a:ext cx="2188408" cy="252368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97084" y="5802997"/>
            <a:ext cx="4072025" cy="10990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17837" y="7662478"/>
            <a:ext cx="4187846" cy="100581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5650" y="777875"/>
            <a:ext cx="927989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ru-RU" sz="6000"/>
              <a:t>Python </a:t>
            </a:r>
            <a:r>
              <a:rPr lang="en-US" altLang="en-US" sz="6000"/>
              <a:t>мысалдары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7995" y="2310130"/>
            <a:ext cx="12817475" cy="90455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dirty="0">
                <a:latin typeface="Arial" panose="020B0604020202020204"/>
                <a:cs typeface="Arial" panose="020B0604020202020204"/>
              </a:rPr>
              <a:t>Гистограмма</a:t>
            </a:r>
            <a:r>
              <a:rPr sz="4500" b="1" spc="280" dirty="0">
                <a:latin typeface="Arial" panose="020B0604020202020204"/>
                <a:cs typeface="Arial" panose="020B0604020202020204"/>
              </a:rPr>
              <a:t> </a:t>
            </a:r>
            <a:r>
              <a:rPr sz="4500" b="1" dirty="0">
                <a:latin typeface="Arial" panose="020B0604020202020204"/>
                <a:cs typeface="Arial" panose="020B0604020202020204"/>
              </a:rPr>
              <a:t>с</a:t>
            </a:r>
            <a:r>
              <a:rPr sz="4500" b="1" spc="305" dirty="0">
                <a:latin typeface="Arial" panose="020B0604020202020204"/>
                <a:cs typeface="Arial" panose="020B0604020202020204"/>
              </a:rPr>
              <a:t> </a:t>
            </a:r>
            <a:r>
              <a:rPr sz="4500" b="1" spc="-10" dirty="0">
                <a:latin typeface="Arial" panose="020B0604020202020204"/>
                <a:cs typeface="Arial" panose="020B0604020202020204"/>
              </a:rPr>
              <a:t>Matplotlib</a:t>
            </a:r>
            <a:endParaRPr sz="4500">
              <a:latin typeface="Arial" panose="020B0604020202020204"/>
              <a:cs typeface="Arial" panose="020B0604020202020204"/>
            </a:endParaRPr>
          </a:p>
          <a:p>
            <a:pPr marL="408940" marR="2537460">
              <a:lnSpc>
                <a:spcPts val="6140"/>
              </a:lnSpc>
              <a:spcBef>
                <a:spcPts val="460"/>
              </a:spcBef>
            </a:pPr>
            <a:r>
              <a:rPr sz="3050" dirty="0">
                <a:latin typeface="Courier New" panose="02070309020205020404"/>
                <a:cs typeface="Courier New" panose="02070309020205020404"/>
              </a:rPr>
              <a:t>import</a:t>
            </a:r>
            <a:r>
              <a:rPr sz="3050" spc="-114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0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matplotlib.pyplot</a:t>
            </a:r>
            <a:r>
              <a:rPr sz="3050" spc="-1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050" dirty="0">
                <a:latin typeface="Courier New" panose="02070309020205020404"/>
                <a:cs typeface="Courier New" panose="02070309020205020404"/>
              </a:rPr>
              <a:t>as</a:t>
            </a:r>
            <a:r>
              <a:rPr sz="3050" spc="-1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050" spc="-2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plt </a:t>
            </a:r>
            <a:r>
              <a:rPr sz="3050" dirty="0">
                <a:latin typeface="Courier New" panose="02070309020205020404"/>
                <a:cs typeface="Courier New" panose="02070309020205020404"/>
              </a:rPr>
              <a:t>import</a:t>
            </a:r>
            <a:r>
              <a:rPr sz="3050" spc="-6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0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numpy</a:t>
            </a:r>
            <a:r>
              <a:rPr sz="3050" spc="-7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050" dirty="0">
                <a:latin typeface="Courier New" panose="02070309020205020404"/>
                <a:cs typeface="Courier New" panose="02070309020205020404"/>
              </a:rPr>
              <a:t>as</a:t>
            </a:r>
            <a:r>
              <a:rPr sz="3050" spc="-4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050" spc="-2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np</a:t>
            </a:r>
            <a:endParaRPr sz="30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2295"/>
              </a:spcBef>
            </a:pPr>
            <a:endParaRPr sz="3050">
              <a:latin typeface="Courier New" panose="02070309020205020404"/>
              <a:cs typeface="Courier New" panose="02070309020205020404"/>
            </a:endParaRPr>
          </a:p>
          <a:p>
            <a:pPr marL="408940" marR="5080">
              <a:lnSpc>
                <a:spcPct val="168000"/>
              </a:lnSpc>
              <a:spcBef>
                <a:spcPts val="5"/>
              </a:spcBef>
            </a:pPr>
            <a:r>
              <a:rPr sz="30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data</a:t>
            </a:r>
            <a:r>
              <a:rPr sz="3050" spc="3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0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050" spc="-5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050" spc="-10" dirty="0">
                <a:latin typeface="Courier New" panose="02070309020205020404"/>
                <a:cs typeface="Courier New" panose="02070309020205020404"/>
              </a:rPr>
              <a:t>np.random.randn(</a:t>
            </a:r>
            <a:r>
              <a:rPr sz="305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1000</a:t>
            </a:r>
            <a:r>
              <a:rPr sz="3050" spc="-10" dirty="0">
                <a:latin typeface="Courier New" panose="02070309020205020404"/>
                <a:cs typeface="Courier New" panose="02070309020205020404"/>
              </a:rPr>
              <a:t>) </a:t>
            </a:r>
            <a:r>
              <a:rPr sz="3050" dirty="0">
                <a:latin typeface="Courier New" panose="02070309020205020404"/>
                <a:cs typeface="Courier New" panose="02070309020205020404"/>
              </a:rPr>
              <a:t>plt.hist(</a:t>
            </a:r>
            <a:r>
              <a:rPr sz="30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data</a:t>
            </a:r>
            <a:r>
              <a:rPr sz="3050" dirty="0">
                <a:latin typeface="Courier New" panose="02070309020205020404"/>
                <a:cs typeface="Courier New" panose="02070309020205020404"/>
              </a:rPr>
              <a:t>,</a:t>
            </a:r>
            <a:r>
              <a:rPr sz="3050" spc="-1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050" dirty="0">
                <a:latin typeface="Courier New" panose="02070309020205020404"/>
                <a:cs typeface="Courier New" panose="02070309020205020404"/>
              </a:rPr>
              <a:t>bins=</a:t>
            </a:r>
            <a:r>
              <a:rPr sz="30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30</a:t>
            </a:r>
            <a:r>
              <a:rPr sz="3050" dirty="0">
                <a:latin typeface="Courier New" panose="02070309020205020404"/>
                <a:cs typeface="Courier New" panose="02070309020205020404"/>
              </a:rPr>
              <a:t>,</a:t>
            </a:r>
            <a:r>
              <a:rPr sz="3050" spc="-13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050" spc="-10" dirty="0">
                <a:latin typeface="Courier New" panose="02070309020205020404"/>
                <a:cs typeface="Courier New" panose="02070309020205020404"/>
              </a:rPr>
              <a:t>edgecolor='black') </a:t>
            </a:r>
            <a:r>
              <a:rPr sz="3050" dirty="0">
                <a:latin typeface="Courier New" panose="02070309020205020404"/>
                <a:cs typeface="Courier New" panose="02070309020205020404"/>
              </a:rPr>
              <a:t>plt.title('</a:t>
            </a:r>
            <a:r>
              <a:rPr sz="30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Распределение</a:t>
            </a:r>
            <a:r>
              <a:rPr sz="3050" spc="-31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05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данных</a:t>
            </a:r>
            <a:r>
              <a:rPr sz="3050" spc="-10" dirty="0">
                <a:latin typeface="Courier New" panose="02070309020205020404"/>
                <a:cs typeface="Courier New" panose="02070309020205020404"/>
              </a:rPr>
              <a:t>') plt.xlabel('</a:t>
            </a:r>
            <a:r>
              <a:rPr sz="305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Значение</a:t>
            </a:r>
            <a:r>
              <a:rPr sz="3050" spc="-10" dirty="0">
                <a:latin typeface="Courier New" panose="02070309020205020404"/>
                <a:cs typeface="Courier New" panose="02070309020205020404"/>
              </a:rPr>
              <a:t>') plt.ylabel('</a:t>
            </a:r>
            <a:r>
              <a:rPr sz="305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Частота</a:t>
            </a:r>
            <a:r>
              <a:rPr sz="3050" spc="-10" dirty="0">
                <a:latin typeface="Courier New" panose="02070309020205020404"/>
                <a:cs typeface="Courier New" panose="02070309020205020404"/>
              </a:rPr>
              <a:t>')</a:t>
            </a:r>
            <a:endParaRPr sz="3050">
              <a:latin typeface="Courier New" panose="02070309020205020404"/>
              <a:cs typeface="Courier New" panose="02070309020205020404"/>
            </a:endParaRPr>
          </a:p>
          <a:p>
            <a:pPr marL="408940">
              <a:lnSpc>
                <a:spcPct val="100000"/>
              </a:lnSpc>
              <a:spcBef>
                <a:spcPts val="3120"/>
              </a:spcBef>
            </a:pPr>
            <a:r>
              <a:rPr sz="3050" spc="-10" dirty="0">
                <a:latin typeface="Courier New" panose="02070309020205020404"/>
                <a:cs typeface="Courier New" panose="02070309020205020404"/>
              </a:rPr>
              <a:t>plt.show()</a:t>
            </a:r>
            <a:endParaRPr sz="30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6650" y="244475"/>
            <a:ext cx="945578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ru-RU" sz="6000">
                <a:sym typeface="+mn-ea"/>
              </a:rPr>
              <a:t>Python </a:t>
            </a:r>
            <a:r>
              <a:rPr lang="en-US" altLang="en-US" sz="6000">
                <a:sym typeface="+mn-ea"/>
              </a:rPr>
              <a:t>мысалдары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041650" y="1768475"/>
            <a:ext cx="11502390" cy="70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altLang="en-US" sz="4500" b="1" spc="114" dirty="0">
                <a:latin typeface="Arial" panose="020B0604020202020204"/>
                <a:cs typeface="Arial" panose="020B0604020202020204"/>
              </a:rPr>
              <a:t>С</a:t>
            </a:r>
            <a:r>
              <a:rPr lang="en-US" altLang="en-US" sz="4500" b="1" spc="114" dirty="0">
                <a:latin typeface="Arial" panose="020B0604020202020204"/>
                <a:cs typeface="Arial" panose="020B0604020202020204"/>
              </a:rPr>
              <a:t>ызықтық</a:t>
            </a:r>
            <a:r>
              <a:rPr lang="en-US" altLang="ru-RU" sz="4500" b="1" spc="114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500" b="1" spc="114" dirty="0">
                <a:latin typeface="Arial" panose="020B0604020202020204"/>
                <a:cs typeface="Arial" panose="020B0604020202020204"/>
              </a:rPr>
              <a:t>диаграмма</a:t>
            </a:r>
            <a:r>
              <a:rPr sz="4500" b="1" spc="114" dirty="0">
                <a:latin typeface="Arial" panose="020B0604020202020204"/>
                <a:cs typeface="Arial" panose="020B0604020202020204"/>
              </a:rPr>
              <a:t> </a:t>
            </a:r>
            <a:r>
              <a:rPr sz="4500" b="1" spc="-10" dirty="0">
                <a:latin typeface="Arial" panose="020B0604020202020204"/>
                <a:cs typeface="Arial" panose="020B0604020202020204"/>
              </a:rPr>
              <a:t>Seaborn</a:t>
            </a:r>
            <a:endParaRPr sz="4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8250" y="3140075"/>
            <a:ext cx="12203430" cy="749236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6564630">
              <a:lnSpc>
                <a:spcPct val="157000"/>
              </a:lnSpc>
              <a:spcBef>
                <a:spcPts val="95"/>
              </a:spcBef>
            </a:pPr>
            <a:r>
              <a:rPr sz="2550" dirty="0">
                <a:latin typeface="Courier New" panose="02070309020205020404"/>
                <a:cs typeface="Courier New" panose="02070309020205020404"/>
              </a:rPr>
              <a:t>import</a:t>
            </a:r>
            <a:r>
              <a:rPr sz="2550" spc="-6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seaborn</a:t>
            </a:r>
            <a:r>
              <a:rPr sz="2550" spc="-6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as</a:t>
            </a:r>
            <a:r>
              <a:rPr sz="2550" spc="-5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550" spc="-2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sns 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import</a:t>
            </a:r>
            <a:r>
              <a:rPr sz="2550" spc="-7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pandas</a:t>
            </a:r>
            <a:r>
              <a:rPr sz="2550" spc="-6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as</a:t>
            </a:r>
            <a:r>
              <a:rPr sz="2550" spc="-4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550" spc="-2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pd</a:t>
            </a:r>
            <a:endParaRPr sz="25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</a:pPr>
            <a:endParaRPr sz="25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1580"/>
              </a:spcBef>
            </a:pPr>
            <a:endParaRPr sz="25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</a:pP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df</a:t>
            </a:r>
            <a:r>
              <a:rPr sz="2550" spc="1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2550" spc="3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550" spc="-10" dirty="0">
                <a:latin typeface="Courier New" panose="02070309020205020404"/>
                <a:cs typeface="Courier New" panose="02070309020205020404"/>
              </a:rPr>
              <a:t>pd.DataFrame({</a:t>
            </a:r>
            <a:endParaRPr sz="2550">
              <a:latin typeface="Courier New" panose="02070309020205020404"/>
              <a:cs typeface="Courier New" panose="02070309020205020404"/>
            </a:endParaRPr>
          </a:p>
          <a:p>
            <a:pPr marL="802005">
              <a:lnSpc>
                <a:spcPct val="100000"/>
              </a:lnSpc>
              <a:spcBef>
                <a:spcPts val="1800"/>
              </a:spcBef>
            </a:pPr>
            <a:r>
              <a:rPr sz="2550" dirty="0">
                <a:latin typeface="Courier New" panose="02070309020205020404"/>
                <a:cs typeface="Courier New" panose="02070309020205020404"/>
              </a:rPr>
              <a:t>'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Год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':</a:t>
            </a:r>
            <a:r>
              <a:rPr sz="2550" spc="1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[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2018,</a:t>
            </a:r>
            <a:r>
              <a:rPr sz="2550" spc="3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2019,</a:t>
            </a:r>
            <a:r>
              <a:rPr sz="2550" spc="3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2020,</a:t>
            </a:r>
            <a:r>
              <a:rPr sz="2550" spc="4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2021,</a:t>
            </a:r>
            <a:r>
              <a:rPr sz="2550" spc="3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2022</a:t>
            </a:r>
            <a:r>
              <a:rPr sz="2550" spc="-10" dirty="0">
                <a:latin typeface="Courier New" panose="02070309020205020404"/>
                <a:cs typeface="Courier New" panose="02070309020205020404"/>
              </a:rPr>
              <a:t>],</a:t>
            </a:r>
            <a:endParaRPr sz="2550">
              <a:latin typeface="Courier New" panose="02070309020205020404"/>
              <a:cs typeface="Courier New" panose="02070309020205020404"/>
            </a:endParaRPr>
          </a:p>
          <a:p>
            <a:pPr marL="802005">
              <a:lnSpc>
                <a:spcPct val="100000"/>
              </a:lnSpc>
              <a:spcBef>
                <a:spcPts val="1800"/>
              </a:spcBef>
            </a:pPr>
            <a:r>
              <a:rPr sz="2550" dirty="0">
                <a:latin typeface="Courier New" panose="02070309020205020404"/>
                <a:cs typeface="Courier New" panose="02070309020205020404"/>
              </a:rPr>
              <a:t>'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Продажи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':</a:t>
            </a:r>
            <a:r>
              <a:rPr sz="2550" spc="2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[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200,</a:t>
            </a:r>
            <a:r>
              <a:rPr sz="2550" spc="3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240,</a:t>
            </a:r>
            <a:r>
              <a:rPr sz="2550" spc="1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300,</a:t>
            </a:r>
            <a:r>
              <a:rPr sz="2550" spc="4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500,</a:t>
            </a:r>
            <a:r>
              <a:rPr sz="2550" spc="4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spc="-2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700</a:t>
            </a:r>
            <a:r>
              <a:rPr sz="2550" spc="-20" dirty="0">
                <a:latin typeface="Courier New" panose="02070309020205020404"/>
                <a:cs typeface="Courier New" panose="02070309020205020404"/>
              </a:rPr>
              <a:t>]</a:t>
            </a:r>
            <a:endParaRPr sz="25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550" spc="-25" dirty="0">
                <a:latin typeface="Courier New" panose="02070309020205020404"/>
                <a:cs typeface="Courier New" panose="02070309020205020404"/>
              </a:rPr>
              <a:t>})</a:t>
            </a:r>
            <a:endParaRPr sz="25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2550">
              <a:latin typeface="Courier New" panose="02070309020205020404"/>
              <a:cs typeface="Courier New" panose="02070309020205020404"/>
            </a:endParaRPr>
          </a:p>
          <a:p>
            <a:pPr marL="12700" marR="5080">
              <a:lnSpc>
                <a:spcPct val="158000"/>
              </a:lnSpc>
              <a:spcBef>
                <a:spcPts val="5"/>
              </a:spcBef>
            </a:pPr>
            <a:r>
              <a:rPr sz="2550" dirty="0">
                <a:latin typeface="Courier New" panose="02070309020205020404"/>
                <a:cs typeface="Courier New" panose="02070309020205020404"/>
              </a:rPr>
              <a:t>sns.lineplot(x='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Год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',</a:t>
            </a:r>
            <a:r>
              <a:rPr sz="2550" spc="-18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y='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Продажи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',</a:t>
            </a:r>
            <a:r>
              <a:rPr sz="2550" spc="-16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data=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df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,</a:t>
            </a:r>
            <a:r>
              <a:rPr sz="2550" spc="-16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2550" spc="-10" dirty="0">
                <a:latin typeface="Courier New" panose="02070309020205020404"/>
                <a:cs typeface="Courier New" panose="02070309020205020404"/>
              </a:rPr>
              <a:t>marker='o') </a:t>
            </a:r>
            <a:r>
              <a:rPr sz="2550" dirty="0">
                <a:latin typeface="Courier New" panose="02070309020205020404"/>
                <a:cs typeface="Courier New" panose="02070309020205020404"/>
              </a:rPr>
              <a:t>plt.title('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Динамика</a:t>
            </a:r>
            <a:r>
              <a:rPr sz="2550" spc="-13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продаж</a:t>
            </a:r>
            <a:r>
              <a:rPr sz="2550" spc="-114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по</a:t>
            </a:r>
            <a:r>
              <a:rPr sz="2550" spc="-10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55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годам</a:t>
            </a:r>
            <a:r>
              <a:rPr sz="2550" spc="-10" dirty="0">
                <a:latin typeface="Courier New" panose="02070309020205020404"/>
                <a:cs typeface="Courier New" panose="02070309020205020404"/>
              </a:rPr>
              <a:t>')</a:t>
            </a:r>
            <a:endParaRPr sz="25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2550" spc="-10" dirty="0">
                <a:latin typeface="Courier New" panose="02070309020205020404"/>
                <a:cs typeface="Courier New" panose="02070309020205020404"/>
              </a:rPr>
              <a:t>plt.show()</a:t>
            </a:r>
            <a:endParaRPr sz="25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244278"/>
            <a:ext cx="18237349" cy="228346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en-US" spc="-40" dirty="0"/>
              <a:t>Жақсы</a:t>
            </a:r>
            <a:r>
              <a:rPr lang="en-US" altLang="ru-RU" spc="-40" dirty="0"/>
              <a:t> </a:t>
            </a:r>
            <a:r>
              <a:rPr lang="en-US" altLang="en-US" spc="-40" dirty="0"/>
              <a:t>визуализацияларды</a:t>
            </a:r>
            <a:r>
              <a:rPr lang="en-US" altLang="ru-RU" spc="-40" dirty="0"/>
              <a:t> </a:t>
            </a:r>
            <a:r>
              <a:rPr lang="en-US" altLang="en-US" spc="-40" dirty="0"/>
              <a:t>қалай</a:t>
            </a:r>
            <a:r>
              <a:rPr lang="en-US" altLang="ru-RU" spc="-40" dirty="0"/>
              <a:t> </a:t>
            </a:r>
            <a:r>
              <a:rPr lang="en-US" altLang="en-US" spc="-40" dirty="0"/>
              <a:t>жасауға</a:t>
            </a:r>
            <a:r>
              <a:rPr lang="en-US" altLang="ru-RU" spc="-40" dirty="0"/>
              <a:t> </a:t>
            </a:r>
            <a:r>
              <a:rPr lang="en-US" altLang="en-US" spc="-40" dirty="0"/>
              <a:t>болады</a:t>
            </a:r>
            <a:r>
              <a:rPr lang="en-US" altLang="ru-RU" spc="-4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5295" y="3022600"/>
            <a:ext cx="10941050" cy="68878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464820" marR="1419225" indent="-452755">
              <a:lnSpc>
                <a:spcPct val="80000"/>
              </a:lnSpc>
              <a:spcBef>
                <a:spcPts val="950"/>
              </a:spcBef>
              <a:buSzPct val="123000"/>
              <a:buFont typeface="Trebuchet MS" panose="020B0603020202020204"/>
              <a:buChar char="•"/>
              <a:tabLst>
                <a:tab pos="464820" algn="l"/>
              </a:tabLst>
            </a:pP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Белгілі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бір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түрін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дәл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көрсететін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диаграмманы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таңдаңыз</a:t>
            </a:r>
          </a:p>
          <a:p>
            <a:pPr marL="464820" marR="1419225" indent="-452755">
              <a:lnSpc>
                <a:spcPct val="80000"/>
              </a:lnSpc>
              <a:spcBef>
                <a:spcPts val="950"/>
              </a:spcBef>
              <a:buSzPct val="123000"/>
              <a:buFont typeface="Trebuchet MS" panose="020B0603020202020204"/>
              <a:buChar char="•"/>
              <a:tabLst>
                <a:tab pos="464820" algn="l"/>
              </a:tabLst>
            </a:pP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Пайдаланушыға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негізгі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көрсеткіштерді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тез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бағалауға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көмектесу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түстерді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пайдаланыңыз</a:t>
            </a:r>
          </a:p>
          <a:p>
            <a:pPr marL="464820" marR="1419225" indent="-452755">
              <a:lnSpc>
                <a:spcPct val="80000"/>
              </a:lnSpc>
              <a:spcBef>
                <a:spcPts val="950"/>
              </a:spcBef>
              <a:buSzPct val="123000"/>
              <a:buFont typeface="Trebuchet MS" panose="020B0603020202020204"/>
              <a:buChar char="•"/>
              <a:tabLst>
                <a:tab pos="464820" algn="l"/>
              </a:tabLst>
            </a:pP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Ең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маңызды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сәттерді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ерекшелеу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пішіндер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өлшемдер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түс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қанықтылығы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арқылы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баса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назар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аударыңыз</a:t>
            </a:r>
          </a:p>
          <a:p>
            <a:pPr marL="464820" marR="1419225" indent="-452755">
              <a:lnSpc>
                <a:spcPct val="80000"/>
              </a:lnSpc>
              <a:spcBef>
                <a:spcPts val="950"/>
              </a:spcBef>
              <a:buSzPct val="123000"/>
              <a:buFont typeface="Trebuchet MS" panose="020B0603020202020204"/>
              <a:buChar char="•"/>
              <a:tabLst>
                <a:tab pos="464820" algn="l"/>
              </a:tabLst>
            </a:pP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Деректердегі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байланыстарды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түсінуді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жасырмайтын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бұрмаламайтын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визуализация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дизайнын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таңдаңыз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4959" y="2732463"/>
            <a:ext cx="5658468" cy="735920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6321" y="1804369"/>
            <a:ext cx="10231877" cy="83528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8167" y="467297"/>
            <a:ext cx="17799050" cy="1013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en-US" sz="6500"/>
              <a:t>Тапсырмаға</a:t>
            </a:r>
            <a:r>
              <a:rPr lang="en-US" altLang="ru-RU" sz="6500"/>
              <a:t> </a:t>
            </a:r>
            <a:r>
              <a:rPr lang="en-US" altLang="en-US" sz="6500"/>
              <a:t>сәйкес</a:t>
            </a:r>
            <a:r>
              <a:rPr lang="en-US" altLang="ru-RU" sz="6500"/>
              <a:t> </a:t>
            </a:r>
            <a:r>
              <a:rPr lang="en-US" altLang="en-US" sz="6500"/>
              <a:t>диаграмманы</a:t>
            </a:r>
            <a:r>
              <a:rPr lang="en-US" altLang="ru-RU" sz="6500"/>
              <a:t> </a:t>
            </a:r>
            <a:r>
              <a:rPr lang="en-US" altLang="en-US" sz="6500"/>
              <a:t>таңдау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985" y="344170"/>
            <a:ext cx="14511655" cy="19157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85" dirty="0"/>
              <a:t>Деректерді</a:t>
            </a:r>
            <a:r>
              <a:rPr lang="en-US" altLang="ru-RU" spc="-85" dirty="0"/>
              <a:t> </a:t>
            </a:r>
            <a:r>
              <a:rPr lang="en-US" altLang="en-US" spc="-85" dirty="0"/>
              <a:t>визуализациялауды</a:t>
            </a:r>
            <a:r>
              <a:rPr lang="en-US" altLang="ru-RU" spc="-85" dirty="0"/>
              <a:t> </a:t>
            </a:r>
            <a:r>
              <a:rPr lang="en-US" altLang="en-US" spc="-85" dirty="0"/>
              <a:t>түсіну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7030" y="2726055"/>
            <a:ext cx="9726295" cy="753173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73380" marR="368935" indent="-361315">
              <a:lnSpc>
                <a:spcPct val="85000"/>
              </a:lnSpc>
              <a:spcBef>
                <a:spcPts val="615"/>
              </a:spcBef>
              <a:buSzPct val="123000"/>
              <a:buChar char="•"/>
              <a:tabLst>
                <a:tab pos="375285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визуализациялау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күрделі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жиынтығын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адам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миы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түсінуі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оңай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көрнекі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форматтарға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айналдырады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373380" marR="368935" indent="-361315">
              <a:lnSpc>
                <a:spcPct val="85000"/>
              </a:lnSpc>
              <a:spcBef>
                <a:spcPts val="615"/>
              </a:spcBef>
              <a:buSzPct val="123000"/>
              <a:buChar char="•"/>
              <a:tabLst>
                <a:tab pos="375285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Бұған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көрнекі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құралдар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кіруі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мүмкін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:</a:t>
            </a:r>
          </a:p>
          <a:p>
            <a:pPr marL="373380" marR="368935" indent="-361315">
              <a:lnSpc>
                <a:spcPct val="85000"/>
              </a:lnSpc>
              <a:spcBef>
                <a:spcPts val="615"/>
              </a:spcBef>
              <a:buSzPct val="123000"/>
              <a:buChar char="•"/>
              <a:tabLst>
                <a:tab pos="375285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Диаграммалар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: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бағаналық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диаграммалар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сызықтық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диаграммалар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дөңгелек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диаграммалар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373380" marR="368935" indent="-361315">
              <a:lnSpc>
                <a:spcPct val="85000"/>
              </a:lnSpc>
              <a:spcBef>
                <a:spcPts val="615"/>
              </a:spcBef>
              <a:buSzPct val="123000"/>
              <a:buChar char="•"/>
              <a:tabLst>
                <a:tab pos="375285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Графиктер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: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шашыраңқы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диаграммалар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гистограммалар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373380" marR="368935" indent="-361315">
              <a:lnSpc>
                <a:spcPct val="85000"/>
              </a:lnSpc>
              <a:spcBef>
                <a:spcPts val="615"/>
              </a:spcBef>
              <a:buSzPct val="123000"/>
              <a:buChar char="•"/>
              <a:tabLst>
                <a:tab pos="375285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Карталар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: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Географиялық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карталар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жылу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карталары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373380" marR="368935" indent="-361315">
              <a:lnSpc>
                <a:spcPct val="85000"/>
              </a:lnSpc>
              <a:spcBef>
                <a:spcPts val="615"/>
              </a:spcBef>
              <a:buSzPct val="123000"/>
              <a:buChar char="•"/>
              <a:tabLst>
                <a:tab pos="375285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Басқару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тақталары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: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Бірнеше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визуализацияны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біріктіретін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интерактивті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платформалар</a:t>
            </a:r>
            <a:r>
              <a:rPr lang="en-US" altLang="ru-RU" sz="36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189205" y="3090594"/>
            <a:ext cx="9387840" cy="5788025"/>
            <a:chOff x="10189205" y="3090594"/>
            <a:chExt cx="9387840" cy="5788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9205" y="3090594"/>
              <a:ext cx="9387602" cy="57880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7320" y="3183555"/>
              <a:ext cx="8991372" cy="53917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88" y="863577"/>
            <a:ext cx="557657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10" dirty="0"/>
              <a:t>Түс</a:t>
            </a:r>
            <a:r>
              <a:rPr lang="en-US" altLang="ru-RU" spc="-10" dirty="0"/>
              <a:t> </a:t>
            </a:r>
            <a:r>
              <a:rPr lang="en-US" altLang="en-US" spc="-10" dirty="0"/>
              <a:t>таңдау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200" y="2008505"/>
            <a:ext cx="18920460" cy="53111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7910"/>
              </a:lnSpc>
              <a:spcBef>
                <a:spcPts val="625"/>
              </a:spcBef>
            </a:pP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Түстерді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неғұрлым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аз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қолдансаңыз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оларды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басқару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тақтасынан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табу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соғұрлым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оңай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400" b="1">
                <a:latin typeface="Trebuchet MS" panose="020B0603020202020204"/>
                <a:cs typeface="Trebuchet MS" panose="020B0603020202020204"/>
              </a:rPr>
              <a:t>болады</a:t>
            </a:r>
            <a:r>
              <a:rPr lang="en-US" altLang="ru-RU" sz="5400" b="1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12700" marR="5080">
              <a:lnSpc>
                <a:spcPts val="7910"/>
              </a:lnSpc>
              <a:spcBef>
                <a:spcPts val="625"/>
              </a:spcBef>
            </a:pPr>
            <a:r>
              <a:rPr lang="ru-RU" altLang="en-US" sz="3950">
                <a:latin typeface="Trebuchet MS" panose="020B0603020202020204"/>
                <a:cs typeface="Trebuchet MS" panose="020B0603020202020204"/>
              </a:rPr>
              <a:t>   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Көрнекіліктер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5-6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түстен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артық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пайдаланбаған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дұрыс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12700" marR="5080">
              <a:lnSpc>
                <a:spcPts val="7910"/>
              </a:lnSpc>
              <a:spcBef>
                <a:spcPts val="625"/>
              </a:spcBef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Диаграмма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тек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бірнеше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реңк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қосымша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түстерді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пайдалансаңыз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кәсібирек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көрінеді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59" y="7019366"/>
            <a:ext cx="12019483" cy="356302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88" y="863577"/>
            <a:ext cx="557657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10" dirty="0"/>
              <a:t>Түс</a:t>
            </a:r>
            <a:r>
              <a:rPr lang="en-US" altLang="ru-RU" spc="-10" dirty="0"/>
              <a:t> </a:t>
            </a:r>
            <a:r>
              <a:rPr lang="en-US" altLang="en-US" spc="-10" dirty="0"/>
              <a:t>таңдау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3375" y="1600384"/>
            <a:ext cx="17512665" cy="4506595"/>
          </a:xfrm>
          <a:prstGeom prst="rect">
            <a:avLst/>
          </a:prstGeom>
        </p:spPr>
        <p:txBody>
          <a:bodyPr vert="horz" wrap="square" lIns="0" tIns="391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85"/>
              </a:spcBef>
            </a:pPr>
            <a:r>
              <a:rPr lang="en-US" altLang="en-US" sz="6000" b="1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60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6000" b="1">
                <a:latin typeface="Trebuchet MS" panose="020B0603020202020204"/>
                <a:cs typeface="Trebuchet MS" panose="020B0603020202020204"/>
              </a:rPr>
              <a:t>диаграммалар</a:t>
            </a:r>
            <a:r>
              <a:rPr lang="en-US" altLang="ru-RU" sz="60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6000" b="1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60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6000" b="1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6000" b="1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6000" b="1">
                <a:latin typeface="Trebuchet MS" panose="020B0603020202020204"/>
                <a:cs typeface="Trebuchet MS" panose="020B0603020202020204"/>
              </a:rPr>
              <a:t>түстер</a:t>
            </a:r>
          </a:p>
          <a:p>
            <a:pPr marL="12700">
              <a:lnSpc>
                <a:spcPct val="100000"/>
              </a:lnSpc>
              <a:spcBef>
                <a:spcPts val="3085"/>
              </a:spcBef>
            </a:pPr>
            <a:r>
              <a:rPr lang="ru-RU" altLang="en-US" sz="3900">
                <a:latin typeface="Trebuchet MS" panose="020B0603020202020204"/>
                <a:cs typeface="Trebuchet MS" panose="020B0603020202020204"/>
              </a:rPr>
              <a:t>  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Пастельді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қанықпаған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түстер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визуализация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элементтері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ең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жақсы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3085"/>
              </a:spcBef>
            </a:pPr>
            <a:r>
              <a:rPr lang="ru-RU" altLang="en-US" sz="3900">
                <a:latin typeface="Trebuchet MS" panose="020B0603020202020204"/>
                <a:cs typeface="Trebuchet MS" panose="020B0603020202020204"/>
              </a:rPr>
              <a:t>   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Ашық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қанық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түстер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мәтін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жіңішке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сызықтарды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қоса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алғанда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шағын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элементтер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ең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00">
                <a:latin typeface="Trebuchet MS" panose="020B0603020202020204"/>
                <a:cs typeface="Trebuchet MS" panose="020B0603020202020204"/>
              </a:rPr>
              <a:t>жақсы</a:t>
            </a:r>
            <a:r>
              <a:rPr lang="en-US" altLang="ru-RU" sz="39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462" y="5691996"/>
            <a:ext cx="15966544" cy="466789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20650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10" dirty="0"/>
              <a:t>Басымды</a:t>
            </a:r>
            <a:r>
              <a:rPr lang="en-US" altLang="ru-RU" spc="-10" dirty="0"/>
              <a:t> </a:t>
            </a:r>
            <a:r>
              <a:rPr lang="en-US" altLang="en-US" spc="-10" dirty="0"/>
              <a:t>орналастыру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3666" y="3305929"/>
            <a:ext cx="10056495" cy="55321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15620" marR="490855" indent="-503555">
              <a:lnSpc>
                <a:spcPct val="88000"/>
              </a:lnSpc>
              <a:spcBef>
                <a:spcPts val="67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Көрнекілік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кезінде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бағыт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пішін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өлшем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сызық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ұзындығы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ені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түсі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қанықтылығы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түрінде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баса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назар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аударылады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5620" marR="490855" indent="-503555">
              <a:lnSpc>
                <a:spcPct val="88000"/>
              </a:lnSpc>
              <a:spcBef>
                <a:spcPts val="67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Осылайша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ең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маңызды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өзекті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ақпарат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ең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айқын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ынталандырушы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)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саналы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өңдеу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арқылы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одан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әрі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толық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400">
                <a:latin typeface="Trebuchet MS" panose="020B0603020202020204"/>
                <a:cs typeface="Trebuchet MS" panose="020B0603020202020204"/>
              </a:rPr>
              <a:t>көрсетіледі</a:t>
            </a:r>
            <a:r>
              <a:rPr lang="en-US" altLang="ru-RU" sz="44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0046" y="3182031"/>
            <a:ext cx="3143932" cy="28757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26963" y="6804487"/>
            <a:ext cx="2901622" cy="348225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88" y="589214"/>
            <a:ext cx="17449165" cy="882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en-US" sz="5650"/>
              <a:t>Баса</a:t>
            </a:r>
            <a:r>
              <a:rPr lang="en-US" altLang="ru-RU" sz="5650"/>
              <a:t> </a:t>
            </a:r>
            <a:r>
              <a:rPr lang="en-US" altLang="en-US" sz="5650"/>
              <a:t>назар</a:t>
            </a:r>
            <a:r>
              <a:rPr lang="en-US" altLang="ru-RU" sz="5650"/>
              <a:t> </a:t>
            </a:r>
            <a:r>
              <a:rPr lang="en-US" altLang="en-US" sz="5650"/>
              <a:t>аударудың</a:t>
            </a:r>
            <a:r>
              <a:rPr lang="en-US" altLang="ru-RU" sz="5650"/>
              <a:t> </a:t>
            </a:r>
            <a:r>
              <a:rPr lang="en-US" altLang="en-US" sz="5650"/>
              <a:t>визуалды</a:t>
            </a:r>
            <a:r>
              <a:rPr lang="en-US" altLang="ru-RU" sz="5650"/>
              <a:t> </a:t>
            </a:r>
            <a:r>
              <a:rPr lang="en-US" altLang="en-US" sz="5650"/>
              <a:t>атрибуттары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3232" y="2377380"/>
            <a:ext cx="14337429" cy="786668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26441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230"/>
              </a:spcBef>
            </a:pPr>
            <a:r>
              <a:rPr lang="en-US" altLang="en-US" sz="6850"/>
              <a:t>Екпінге</a:t>
            </a:r>
            <a:r>
              <a:rPr lang="en-US" altLang="ru-RU" sz="6850"/>
              <a:t> </a:t>
            </a:r>
            <a:r>
              <a:rPr lang="en-US" altLang="en-US" sz="6850"/>
              <a:t>арналған</a:t>
            </a:r>
            <a:r>
              <a:rPr lang="en-US" altLang="ru-RU" sz="6850"/>
              <a:t> </a:t>
            </a:r>
            <a:r>
              <a:rPr lang="en-US" altLang="en-US" sz="6850"/>
              <a:t>визуалды</a:t>
            </a:r>
            <a:r>
              <a:rPr lang="en-US" altLang="ru-RU" sz="6850"/>
              <a:t> </a:t>
            </a:r>
            <a:r>
              <a:rPr lang="en-US" altLang="en-US" sz="6850"/>
              <a:t>атрибуттар</a:t>
            </a:r>
            <a:br>
              <a:rPr lang="en-US" altLang="en-US" sz="6850"/>
            </a:br>
            <a:r>
              <a:rPr lang="en-US" altLang="en-US" sz="6850"/>
              <a:t>Ұзындығы</a:t>
            </a:r>
            <a:r>
              <a:rPr lang="en-US" altLang="ru-RU" sz="6850"/>
              <a:t> </a:t>
            </a:r>
            <a:r>
              <a:rPr lang="en-US" altLang="en-US" sz="6850"/>
              <a:t>мен</a:t>
            </a:r>
            <a:r>
              <a:rPr lang="en-US" altLang="ru-RU" sz="6850"/>
              <a:t> </a:t>
            </a:r>
            <a:r>
              <a:rPr lang="en-US" altLang="en-US" sz="6850"/>
              <a:t>түсі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1765" y="3326553"/>
            <a:ext cx="16721455" cy="220535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14350" marR="292735" indent="-502285">
              <a:lnSpc>
                <a:spcPts val="3800"/>
              </a:lnSpc>
              <a:spcBef>
                <a:spcPts val="1005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Диаграммада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ұзындықтағы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жолақтарды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пайдалану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автоматты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түрде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сатылым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көлемі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қалаға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назар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аудартады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4350" marR="292735" indent="-502285">
              <a:lnSpc>
                <a:spcPts val="3800"/>
              </a:lnSpc>
              <a:spcBef>
                <a:spcPts val="1005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әсер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түстерді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пайдалану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арқылы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одан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әрі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күшейеді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4552" y="5856583"/>
            <a:ext cx="14095119" cy="417260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26441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230"/>
              </a:spcBef>
            </a:pPr>
            <a:r>
              <a:rPr lang="en-US" altLang="en-US" sz="6850"/>
              <a:t>Екпінге</a:t>
            </a:r>
            <a:r>
              <a:rPr lang="en-US" altLang="ru-RU" sz="6850"/>
              <a:t> </a:t>
            </a:r>
            <a:r>
              <a:rPr lang="en-US" altLang="en-US" sz="6850"/>
              <a:t>арналған</a:t>
            </a:r>
            <a:r>
              <a:rPr lang="en-US" altLang="ru-RU" sz="6850"/>
              <a:t> </a:t>
            </a:r>
            <a:r>
              <a:rPr lang="en-US" altLang="en-US" sz="6850"/>
              <a:t>көрнекі</a:t>
            </a:r>
            <a:r>
              <a:rPr lang="en-US" altLang="ru-RU" sz="6850"/>
              <a:t> </a:t>
            </a:r>
            <a:r>
              <a:rPr lang="en-US" altLang="en-US" sz="6850"/>
              <a:t>белгілер</a:t>
            </a:r>
            <a:br>
              <a:rPr lang="en-US" altLang="en-US" sz="6850"/>
            </a:br>
            <a:r>
              <a:rPr lang="en-US" altLang="en-US" sz="6850"/>
              <a:t>Дәлдікке</a:t>
            </a:r>
            <a:r>
              <a:rPr lang="en-US" altLang="ru-RU" sz="6850"/>
              <a:t> </a:t>
            </a:r>
            <a:r>
              <a:rPr lang="en-US" altLang="en-US" sz="6850"/>
              <a:t>әсері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288" y="3253149"/>
            <a:ext cx="17820005" cy="263080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502920" marR="5080" indent="-490855">
              <a:lnSpc>
                <a:spcPct val="80000"/>
              </a:lnSpc>
              <a:spcBef>
                <a:spcPts val="1025"/>
              </a:spcBef>
              <a:buSzPct val="123000"/>
              <a:buChar char="•"/>
              <a:tabLst>
                <a:tab pos="504825" algn="l"/>
              </a:tabLst>
            </a:pP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Жолақтар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бірдей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масштабта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орналасқан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стандартты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гистограмма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нақты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мәндерді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бағалауға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дәлірек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қорытындылар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жасауға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мүмкіндік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береді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02920" marR="5080" indent="-490855">
              <a:lnSpc>
                <a:spcPct val="80000"/>
              </a:lnSpc>
              <a:spcBef>
                <a:spcPts val="1025"/>
              </a:spcBef>
              <a:buSzPct val="123000"/>
              <a:buChar char="•"/>
              <a:tabLst>
                <a:tab pos="504825" algn="l"/>
              </a:tabLst>
            </a:pP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Алайда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көпіршікті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диаграммадағы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өлшемдегі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түсті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көпіршіктер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индикаторлардағы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айырмашылықтар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туралы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тек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жалпы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түсінік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50">
                <a:latin typeface="Trebuchet MS" panose="020B0603020202020204"/>
                <a:cs typeface="Trebuchet MS" panose="020B0603020202020204"/>
              </a:rPr>
              <a:t>береді</a:t>
            </a:r>
            <a:r>
              <a:rPr lang="en-US" altLang="ru-RU" sz="38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0427" y="6086702"/>
            <a:ext cx="14230752" cy="402783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20650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</a:pPr>
            <a:r>
              <a:rPr lang="en-US" altLang="en-US" spc="-75" dirty="0"/>
              <a:t>Шамадан</a:t>
            </a:r>
            <a:r>
              <a:rPr lang="en-US" altLang="ru-RU" spc="-75" dirty="0"/>
              <a:t> </a:t>
            </a:r>
            <a:r>
              <a:rPr lang="en-US" altLang="en-US" spc="-75" dirty="0"/>
              <a:t>тыс</a:t>
            </a:r>
            <a:r>
              <a:rPr lang="en-US" altLang="ru-RU" spc="-75" dirty="0"/>
              <a:t> </a:t>
            </a:r>
            <a:r>
              <a:rPr lang="en-US" altLang="en-US" spc="-75" dirty="0"/>
              <a:t>жүктемеңіз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1765" y="3499726"/>
            <a:ext cx="12964795" cy="72136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515620" marR="1537335" indent="-503555" algn="l">
              <a:lnSpc>
                <a:spcPct val="85000"/>
              </a:lnSpc>
              <a:spcBef>
                <a:spcPts val="805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Визуализация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пайдаланушыға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екі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одан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көп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көрсеткіштерді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салыстыруға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көмектесуі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керек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5620" marR="1537335" indent="-503555" algn="l">
              <a:lnSpc>
                <a:spcPct val="85000"/>
              </a:lnSpc>
              <a:spcBef>
                <a:spcPts val="805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Визуализация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дизайны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деректердегі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байланыстарды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жасырмауы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бұрмаламауы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керек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5620" marR="1537335" indent="-503555" algn="l">
              <a:lnSpc>
                <a:spcPct val="85000"/>
              </a:lnSpc>
              <a:spcBef>
                <a:spcPts val="805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Шамадан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тыс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элементтер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түстер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барлық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қолжетімді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бір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көп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деңгейлі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диаграммаға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сыйғызуға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тырысу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визуалды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шамадан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тыс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жүктемеге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әкеледі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6544" y="6153756"/>
            <a:ext cx="3270421" cy="334814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20650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</a:pPr>
            <a:r>
              <a:rPr lang="en-US" altLang="en-US" spc="-75" dirty="0">
                <a:sym typeface="+mn-ea"/>
              </a:rPr>
              <a:t>Шамадан</a:t>
            </a:r>
            <a:r>
              <a:rPr lang="en-US" altLang="ru-RU" spc="-75" dirty="0">
                <a:sym typeface="+mn-ea"/>
              </a:rPr>
              <a:t> </a:t>
            </a:r>
            <a:r>
              <a:rPr lang="en-US" altLang="en-US" spc="-75" dirty="0">
                <a:sym typeface="+mn-ea"/>
              </a:rPr>
              <a:t>тыс</a:t>
            </a:r>
            <a:r>
              <a:rPr lang="en-US" altLang="ru-RU" spc="-75" dirty="0">
                <a:sym typeface="+mn-ea"/>
              </a:rPr>
              <a:t> </a:t>
            </a:r>
            <a:r>
              <a:rPr lang="en-US" altLang="en-US" spc="-75" dirty="0">
                <a:sym typeface="+mn-ea"/>
              </a:rPr>
              <a:t>жүктемеңіз</a:t>
            </a:r>
            <a:endParaRPr spc="-75" dirty="0"/>
          </a:p>
        </p:txBody>
      </p:sp>
      <p:sp>
        <p:nvSpPr>
          <p:cNvPr id="3" name="object 3"/>
          <p:cNvSpPr txBox="1"/>
          <p:nvPr/>
        </p:nvSpPr>
        <p:spPr>
          <a:xfrm>
            <a:off x="1021765" y="3189143"/>
            <a:ext cx="17197705" cy="16389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15620" marR="5080" indent="-503555">
              <a:lnSpc>
                <a:spcPct val="84000"/>
              </a:lnSpc>
              <a:spcBef>
                <a:spcPts val="850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Егер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сізге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бірден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бірнеше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түрі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санаттарды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визуализациялау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қажет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болса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ақпаратты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бірнеше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диаграммалар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графиктерге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бөлген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дұрыс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922" y="4990974"/>
            <a:ext cx="14204844" cy="521956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" y="320675"/>
            <a:ext cx="2006346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35" dirty="0"/>
              <a:t>Деректерді</a:t>
            </a:r>
            <a:r>
              <a:rPr lang="en-US" altLang="ru-RU" spc="-35" dirty="0"/>
              <a:t> </a:t>
            </a:r>
            <a:r>
              <a:rPr lang="en-US" altLang="en-US" spc="-35" dirty="0"/>
              <a:t>визуализациялау</a:t>
            </a:r>
            <a:r>
              <a:rPr lang="en-US" altLang="ru-RU" spc="-35" dirty="0"/>
              <a:t> </a:t>
            </a:r>
            <a:r>
              <a:rPr lang="en-US" altLang="en-US" spc="-35" dirty="0"/>
              <a:t>кітапханалары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3450" y="1931035"/>
            <a:ext cx="17604740" cy="226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6600" b="1" spc="-75" dirty="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6600" b="1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6600" b="1" spc="-75" dirty="0">
                <a:latin typeface="Trebuchet MS" panose="020B0603020202020204"/>
                <a:cs typeface="Trebuchet MS" panose="020B0603020202020204"/>
              </a:rPr>
              <a:t>модульде</a:t>
            </a:r>
            <a:r>
              <a:rPr lang="en-US" altLang="ru-RU" sz="6600" b="1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6600" b="1" spc="-75" dirty="0">
                <a:latin typeface="Trebuchet MS" panose="020B0603020202020204"/>
                <a:cs typeface="Trebuchet MS" panose="020B0603020202020204"/>
              </a:rPr>
              <a:t>пайдаланылған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en-US" sz="3950" spc="-75" dirty="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-75" dirty="0">
                <a:latin typeface="Trebuchet MS" panose="020B0603020202020204"/>
                <a:cs typeface="Trebuchet MS" panose="020B0603020202020204"/>
              </a:rPr>
              <a:t>Python</a:t>
            </a:r>
            <a:r>
              <a:rPr sz="3950" spc="-1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70" dirty="0">
                <a:latin typeface="Trebuchet MS" panose="020B0603020202020204"/>
                <a:cs typeface="Trebuchet MS" panose="020B0603020202020204"/>
              </a:rPr>
              <a:t>(Matplotlib,</a:t>
            </a:r>
            <a:r>
              <a:rPr sz="3950" spc="-1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Seaborn)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392" y="5676473"/>
            <a:ext cx="5560935" cy="17055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0071" y="5533504"/>
            <a:ext cx="4605411" cy="123440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23774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6850"/>
              <a:t>Деректерді</a:t>
            </a:r>
            <a:r>
              <a:rPr lang="en-US" altLang="ru-RU" sz="6850"/>
              <a:t> </a:t>
            </a:r>
            <a:r>
              <a:rPr lang="en-US" altLang="en-US" sz="6850"/>
              <a:t>визуализациялау</a:t>
            </a:r>
            <a:r>
              <a:rPr lang="en-US" altLang="ru-RU" sz="6850"/>
              <a:t> </a:t>
            </a:r>
            <a:r>
              <a:rPr lang="en-US" altLang="en-US" sz="6850"/>
              <a:t>түрлері</a:t>
            </a:r>
            <a:br>
              <a:rPr lang="en-US" altLang="en-US" sz="6850"/>
            </a:br>
            <a:r>
              <a:rPr lang="en-US" altLang="en-US" sz="6850"/>
              <a:t>Жылу</a:t>
            </a:r>
            <a:r>
              <a:rPr lang="en-US" altLang="ru-RU" sz="6850"/>
              <a:t> </a:t>
            </a:r>
            <a:r>
              <a:rPr lang="en-US" altLang="en-US" sz="6850"/>
              <a:t>карталары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2985" y="3850005"/>
            <a:ext cx="11276965" cy="6050915"/>
          </a:xfrm>
          <a:prstGeom prst="rect">
            <a:avLst/>
          </a:prstGeom>
        </p:spPr>
        <p:txBody>
          <a:bodyPr vert="horz" wrap="square" lIns="0" tIns="92075" rIns="0" bIns="0" rtlCol="0">
            <a:noAutofit/>
          </a:bodyPr>
          <a:lstStyle/>
          <a:p>
            <a:pPr marL="489585" marR="5080" indent="-477520">
              <a:lnSpc>
                <a:spcPts val="3910"/>
              </a:lnSpc>
              <a:spcBef>
                <a:spcPts val="725"/>
              </a:spcBef>
              <a:buSzPct val="123000"/>
              <a:buFont typeface="Trebuchet MS" panose="020B0603020202020204"/>
              <a:buChar char="•"/>
              <a:tabLst>
                <a:tab pos="48895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Жылулық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картасы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–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көрсету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түс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вариацияларын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пайдаланатын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картада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кестеде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көрсетілетін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визуализациялау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89585" marR="5080" indent="-477520">
              <a:lnSpc>
                <a:spcPts val="3910"/>
              </a:lnSpc>
              <a:spcBef>
                <a:spcPts val="725"/>
              </a:spcBef>
              <a:buSzPct val="123000"/>
              <a:buFont typeface="Trebuchet MS" panose="020B0603020202020204"/>
              <a:buChar char="•"/>
              <a:tabLst>
                <a:tab pos="48895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Мәндік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жылулық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картасы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күрделі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көлемдегі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бір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қарағанда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көру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әлдеқайда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ыңғайлы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89585" marR="5080" indent="-477520">
              <a:lnSpc>
                <a:spcPts val="3910"/>
              </a:lnSpc>
              <a:spcBef>
                <a:spcPts val="725"/>
              </a:spcBef>
              <a:buSzPct val="123000"/>
              <a:buFont typeface="Trebuchet MS" panose="020B0603020202020204"/>
              <a:buChar char="•"/>
              <a:tabLst>
                <a:tab pos="488950" algn="l"/>
              </a:tabLst>
            </a:pP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Ол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әртүрлі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аймақтар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санаттар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бойынша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тығыздығын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мәннің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қанығуын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көрсету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800">
                <a:latin typeface="Trebuchet MS" panose="020B0603020202020204"/>
                <a:cs typeface="Trebuchet MS" panose="020B0603020202020204"/>
              </a:rPr>
              <a:t>пайдалы</a:t>
            </a:r>
            <a:r>
              <a:rPr lang="en-US" altLang="ru-RU" sz="48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61874" y="4503306"/>
            <a:ext cx="5637133" cy="4606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353" y="320652"/>
            <a:ext cx="14511655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85" dirty="0"/>
              <a:t>Деректерді</a:t>
            </a:r>
            <a:r>
              <a:rPr lang="en-US" altLang="ru-RU" spc="-85" dirty="0"/>
              <a:t> </a:t>
            </a:r>
            <a:r>
              <a:rPr lang="en-US" altLang="en-US" spc="-85" dirty="0"/>
              <a:t>визуализациялауды</a:t>
            </a:r>
            <a:r>
              <a:rPr lang="en-US" altLang="ru-RU" spc="-85" dirty="0"/>
              <a:t> </a:t>
            </a:r>
            <a:r>
              <a:rPr lang="en-US" altLang="en-US" spc="-85" dirty="0"/>
              <a:t>түсіну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43" y="2935225"/>
            <a:ext cx="7738109" cy="56203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28625" marR="5080" indent="-416560">
              <a:lnSpc>
                <a:spcPct val="92000"/>
              </a:lnSpc>
              <a:spcBef>
                <a:spcPts val="405"/>
              </a:spcBef>
              <a:buSzPct val="125000"/>
              <a:buFont typeface="Trebuchet MS" panose="020B0603020202020204"/>
              <a:buChar char="•"/>
              <a:tabLst>
                <a:tab pos="428625" algn="l"/>
              </a:tabLst>
            </a:pPr>
            <a:r>
              <a:rPr lang="en-US" altLang="en-US" sz="3250">
                <a:latin typeface="Arial" panose="020B0604020202020204"/>
                <a:cs typeface="Arial" panose="020B0604020202020204"/>
              </a:rPr>
              <a:t>Деректерді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визуализациялаудың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негізгі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мақсаты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-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деректерді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қолжетімді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ету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және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түсіндіруді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жеңілдету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пайдаланушыларға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үлгілерді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үрдістерді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және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ауытқуларды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тез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анықтауға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мүмкіндік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беру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.</a:t>
            </a:r>
          </a:p>
          <a:p>
            <a:pPr marL="428625" marR="5080" indent="-416560">
              <a:lnSpc>
                <a:spcPct val="92000"/>
              </a:lnSpc>
              <a:spcBef>
                <a:spcPts val="405"/>
              </a:spcBef>
              <a:buSzPct val="125000"/>
              <a:buFont typeface="Trebuchet MS" panose="020B0603020202020204"/>
              <a:buChar char="•"/>
              <a:tabLst>
                <a:tab pos="428625" algn="l"/>
              </a:tabLst>
            </a:pPr>
            <a:r>
              <a:rPr lang="en-US" altLang="en-US" sz="3250">
                <a:latin typeface="Arial" panose="020B0604020202020204"/>
                <a:cs typeface="Arial" panose="020B0604020202020204"/>
              </a:rPr>
              <a:t>Бұл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әсіресе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үлкен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деректер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саласында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маңызды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мұнда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тиімді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визуализация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әдістерінсіз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үлкен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көлемдегі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ақпарат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шамадан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тыс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болуы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50">
                <a:latin typeface="Arial" panose="020B0604020202020204"/>
                <a:cs typeface="Arial" panose="020B0604020202020204"/>
              </a:rPr>
              <a:t>мүмкін</a:t>
            </a:r>
            <a:r>
              <a:rPr lang="en-US" altLang="ru-RU" sz="3250">
                <a:latin typeface="Arial" panose="020B0604020202020204"/>
                <a:cs typeface="Arial" panose="020B0604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1474" y="3831239"/>
            <a:ext cx="10369033" cy="34776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857231" y="5245322"/>
            <a:ext cx="1455420" cy="8153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 marL="50800" marR="55245" algn="ctr">
              <a:lnSpc>
                <a:spcPct val="93000"/>
              </a:lnSpc>
              <a:spcBef>
                <a:spcPts val="5"/>
              </a:spcBef>
            </a:pPr>
            <a:r>
              <a:rPr sz="1900" b="1" spc="-25" dirty="0">
                <a:latin typeface="Arial" panose="020B0604020202020204"/>
                <a:cs typeface="Arial" panose="020B0604020202020204"/>
              </a:rPr>
              <a:t>Понимание </a:t>
            </a:r>
            <a:r>
              <a:rPr sz="1900" b="1" spc="-10" dirty="0">
                <a:latin typeface="Arial" panose="020B0604020202020204"/>
                <a:cs typeface="Arial" panose="020B0604020202020204"/>
              </a:rPr>
              <a:t>сложных данных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82571" y="5217890"/>
            <a:ext cx="1758950" cy="8718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103505" marR="82550" algn="ctr">
              <a:lnSpc>
                <a:spcPts val="2030"/>
              </a:lnSpc>
              <a:spcBef>
                <a:spcPts val="410"/>
              </a:spcBef>
            </a:pPr>
            <a:r>
              <a:rPr sz="1800" b="1" spc="-35" dirty="0">
                <a:latin typeface="Arial" panose="020B0604020202020204"/>
                <a:cs typeface="Arial" panose="020B0604020202020204"/>
              </a:rPr>
              <a:t>Эффективная 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передача </a:t>
            </a:r>
            <a:r>
              <a:rPr sz="1800" b="1" spc="-20" dirty="0">
                <a:latin typeface="Arial" panose="020B0604020202020204"/>
                <a:cs typeface="Arial" panose="020B0604020202020204"/>
              </a:rPr>
              <a:t>идей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23436" y="5213318"/>
            <a:ext cx="1844039" cy="1049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3975" rIns="0" bIns="0" rtlCol="0">
            <a:spAutoFit/>
          </a:bodyPr>
          <a:lstStyle/>
          <a:p>
            <a:pPr marL="97155" marR="77470" indent="2540" algn="ctr">
              <a:lnSpc>
                <a:spcPts val="1880"/>
              </a:lnSpc>
              <a:spcBef>
                <a:spcPts val="425"/>
              </a:spcBef>
            </a:pPr>
            <a:r>
              <a:rPr sz="1650" b="1" spc="-20" dirty="0">
                <a:latin typeface="Arial" panose="020B0604020202020204"/>
                <a:cs typeface="Arial" panose="020B0604020202020204"/>
              </a:rPr>
              <a:t>Идентификация </a:t>
            </a:r>
            <a:r>
              <a:rPr sz="1650" b="1" spc="-10" dirty="0">
                <a:latin typeface="Arial" panose="020B0604020202020204"/>
                <a:cs typeface="Arial" panose="020B0604020202020204"/>
              </a:rPr>
              <a:t>тенденций</a:t>
            </a:r>
            <a:r>
              <a:rPr sz="165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50" b="1" spc="-50" dirty="0">
                <a:latin typeface="Arial" panose="020B0604020202020204"/>
                <a:cs typeface="Arial" panose="020B0604020202020204"/>
              </a:rPr>
              <a:t>и </a:t>
            </a:r>
            <a:r>
              <a:rPr sz="1650" b="1" spc="-30" dirty="0">
                <a:latin typeface="Arial" panose="020B0604020202020204"/>
                <a:cs typeface="Arial" panose="020B0604020202020204"/>
              </a:rPr>
              <a:t>закономерносте </a:t>
            </a:r>
            <a:r>
              <a:rPr sz="1650" b="1" spc="-50" dirty="0">
                <a:latin typeface="Arial" panose="020B0604020202020204"/>
                <a:cs typeface="Arial" panose="020B0604020202020204"/>
              </a:rPr>
              <a:t>й</a:t>
            </a:r>
            <a:endParaRPr sz="165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326111" y="5106109"/>
          <a:ext cx="1519555" cy="1334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3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970">
                <a:tc>
                  <a:txBody>
                    <a:bodyPr/>
                    <a:lstStyle/>
                    <a:p>
                      <a:pPr marL="2540" algn="ctr">
                        <a:lnSpc>
                          <a:spcPts val="2095"/>
                        </a:lnSpc>
                      </a:pPr>
                      <a:r>
                        <a:rPr sz="1900" b="1" spc="-10" dirty="0">
                          <a:latin typeface="Arial" panose="020B0604020202020204"/>
                          <a:cs typeface="Arial" panose="020B0604020202020204"/>
                        </a:rPr>
                        <a:t>Совершен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2540" algn="ctr">
                        <a:lnSpc>
                          <a:spcPts val="1875"/>
                        </a:lnSpc>
                      </a:pPr>
                      <a:r>
                        <a:rPr sz="1900" b="1" spc="-10" dirty="0">
                          <a:latin typeface="Arial" panose="020B0604020202020204"/>
                          <a:cs typeface="Arial" panose="020B0604020202020204"/>
                        </a:rPr>
                        <a:t>ствование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sz="1900" b="1" spc="-10" dirty="0">
                          <a:latin typeface="Arial" panose="020B0604020202020204"/>
                          <a:cs typeface="Arial" panose="020B0604020202020204"/>
                        </a:rPr>
                        <a:t>процесса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7620" algn="ctr">
                        <a:lnSpc>
                          <a:spcPts val="2085"/>
                        </a:lnSpc>
                      </a:pPr>
                      <a:r>
                        <a:rPr sz="1900" b="1" spc="-10" dirty="0">
                          <a:latin typeface="Arial" panose="020B0604020202020204"/>
                          <a:cs typeface="Arial" panose="020B0604020202020204"/>
                        </a:rPr>
                        <a:t>принятия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3810" algn="ctr">
                        <a:lnSpc>
                          <a:spcPts val="1885"/>
                        </a:lnSpc>
                      </a:pPr>
                      <a:r>
                        <a:rPr sz="1900" b="1" spc="-10" dirty="0">
                          <a:latin typeface="Arial" panose="020B0604020202020204"/>
                          <a:cs typeface="Arial" panose="020B0604020202020204"/>
                        </a:rPr>
                        <a:t>решений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980565"/>
          </a:xfrm>
          <a:prstGeom prst="rect">
            <a:avLst/>
          </a:prstGeom>
        </p:spPr>
        <p:txBody>
          <a:bodyPr vert="horz" wrap="square" lIns="0" tIns="134159" rIns="0" bIns="0" rtlCol="0">
            <a:spAutoFit/>
          </a:bodyPr>
          <a:lstStyle/>
          <a:p>
            <a:pPr marL="102235" algn="ctr">
              <a:lnSpc>
                <a:spcPct val="100000"/>
              </a:lnSpc>
              <a:spcBef>
                <a:spcPts val="95"/>
              </a:spcBef>
            </a:pPr>
            <a:r>
              <a:rPr lang="en-US" altLang="en-US" sz="6000"/>
              <a:t>Жылу</a:t>
            </a:r>
            <a:r>
              <a:rPr lang="en-US" altLang="ru-RU" sz="6000"/>
              <a:t> </a:t>
            </a:r>
            <a:r>
              <a:rPr lang="en-US" altLang="en-US" sz="6000"/>
              <a:t>карталары</a:t>
            </a:r>
            <a:br>
              <a:rPr lang="en-US" altLang="en-US" sz="6000"/>
            </a:br>
            <a:r>
              <a:rPr lang="en-US" altLang="en-US" sz="6000"/>
              <a:t>Мысал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9143" y="3265849"/>
            <a:ext cx="11184353" cy="723119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287905"/>
          </a:xfrm>
          <a:prstGeom prst="rect">
            <a:avLst/>
          </a:prstGeom>
        </p:spPr>
        <p:txBody>
          <a:bodyPr vert="horz" wrap="square" lIns="0" tIns="134159" rIns="0" bIns="0" rtlCol="0">
            <a:spAutoFit/>
          </a:bodyPr>
          <a:lstStyle/>
          <a:p>
            <a:pPr marL="102235" algn="ctr">
              <a:lnSpc>
                <a:spcPct val="100000"/>
              </a:lnSpc>
              <a:spcBef>
                <a:spcPts val="95"/>
              </a:spcBef>
            </a:pPr>
            <a:r>
              <a:rPr lang="en-US" altLang="en-US">
                <a:sym typeface="+mn-ea"/>
              </a:rPr>
              <a:t>Жылу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карталары</a:t>
            </a:r>
            <a:br>
              <a:rPr lang="en-US" altLang="en-US">
                <a:sym typeface="+mn-ea"/>
              </a:rPr>
            </a:br>
            <a:r>
              <a:rPr lang="en-US" altLang="en-US">
                <a:sym typeface="+mn-ea"/>
              </a:rPr>
              <a:t>Мысал</a:t>
            </a:r>
            <a:endParaRPr sz="4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565" y="3581309"/>
            <a:ext cx="18211339" cy="575752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753" y="320652"/>
            <a:ext cx="16944340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ru-RU" spc="-10" dirty="0"/>
              <a:t>Python </a:t>
            </a:r>
            <a:r>
              <a:rPr lang="en-US" altLang="en-US" spc="-10" dirty="0"/>
              <a:t>тіліндегі</a:t>
            </a:r>
            <a:r>
              <a:rPr lang="en-US" altLang="ru-RU" spc="-10" dirty="0"/>
              <a:t> </a:t>
            </a:r>
            <a:r>
              <a:rPr lang="en-US" altLang="en-US" spc="-10" dirty="0"/>
              <a:t>жылу</a:t>
            </a:r>
            <a:r>
              <a:rPr lang="en-US" altLang="ru-RU" spc="-10" dirty="0"/>
              <a:t> </a:t>
            </a:r>
            <a:r>
              <a:rPr lang="en-US" altLang="en-US" spc="-10" dirty="0"/>
              <a:t>картасын</a:t>
            </a:r>
            <a:r>
              <a:rPr lang="en-US" altLang="ru-RU" spc="-10" dirty="0"/>
              <a:t> </a:t>
            </a:r>
            <a:r>
              <a:rPr lang="en-US" altLang="en-US" spc="-10" dirty="0"/>
              <a:t>визуализациялау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4726" y="2543618"/>
            <a:ext cx="6886575" cy="1818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20"/>
              </a:lnSpc>
              <a:spcBef>
                <a:spcPts val="100"/>
              </a:spcBef>
            </a:pPr>
            <a:r>
              <a:rPr sz="29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950" spc="-28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2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импортирование</a:t>
            </a:r>
            <a:r>
              <a:rPr sz="2950" spc="-3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библиотек</a:t>
            </a:r>
            <a:endParaRPr sz="2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3515"/>
              </a:lnSpc>
            </a:pPr>
            <a:r>
              <a:rPr sz="29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import</a:t>
            </a:r>
            <a:r>
              <a:rPr sz="2950" b="1" spc="-16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numpy</a:t>
            </a:r>
            <a:r>
              <a:rPr sz="2950" spc="-26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2950" spc="-2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np</a:t>
            </a:r>
            <a:endParaRPr sz="2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3535"/>
              </a:lnSpc>
            </a:pPr>
            <a:r>
              <a:rPr sz="29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import</a:t>
            </a:r>
            <a:r>
              <a:rPr sz="2950" b="1" spc="-20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seaborn</a:t>
            </a:r>
            <a:r>
              <a:rPr sz="2950" spc="-29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2950" spc="-30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sn</a:t>
            </a:r>
            <a:endParaRPr sz="2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</a:pPr>
            <a:r>
              <a:rPr sz="29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import</a:t>
            </a:r>
            <a:r>
              <a:rPr sz="2950" b="1" spc="-25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matplotlib.pyplot</a:t>
            </a:r>
            <a:r>
              <a:rPr sz="2950" spc="-34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2950" spc="-33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plt</a:t>
            </a:r>
            <a:endParaRPr sz="2950">
              <a:latin typeface="Courier New" panose="02070309020205020404"/>
              <a:cs typeface="Courier New" panose="02070309020205020404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00858" y="4852315"/>
          <a:ext cx="14338935" cy="86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5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7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31750">
                        <a:lnSpc>
                          <a:spcPts val="3320"/>
                        </a:lnSpc>
                      </a:pPr>
                      <a:r>
                        <a:rPr sz="2950" spc="-5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#</a:t>
                      </a:r>
                      <a:endParaRPr sz="29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3320"/>
                        </a:lnSpc>
                      </a:pPr>
                      <a:r>
                        <a:rPr sz="295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генерация</a:t>
                      </a:r>
                      <a:r>
                        <a:rPr sz="2950" spc="-24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950" spc="-1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матрицы</a:t>
                      </a:r>
                      <a:endParaRPr sz="29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3320"/>
                        </a:lnSpc>
                      </a:pPr>
                      <a:r>
                        <a:rPr sz="2950" spc="-1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10x10</a:t>
                      </a:r>
                      <a:endParaRPr sz="29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3320"/>
                        </a:lnSpc>
                      </a:pPr>
                      <a:r>
                        <a:rPr sz="2950" spc="-1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чисел</a:t>
                      </a:r>
                      <a:endParaRPr sz="29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3320"/>
                        </a:lnSpc>
                      </a:pPr>
                      <a:r>
                        <a:rPr sz="2950" spc="-1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генерированных</a:t>
                      </a:r>
                      <a:endParaRPr sz="29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ts val="3320"/>
                        </a:lnSpc>
                      </a:pPr>
                      <a:r>
                        <a:rPr sz="2950" spc="-1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случайным</a:t>
                      </a:r>
                      <a:endParaRPr sz="29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3320"/>
                        </a:lnSpc>
                      </a:pPr>
                      <a:r>
                        <a:rPr sz="2950" spc="-1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образом</a:t>
                      </a:r>
                      <a:endParaRPr sz="29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31750">
                        <a:lnSpc>
                          <a:spcPts val="3320"/>
                        </a:lnSpc>
                      </a:pPr>
                      <a:r>
                        <a:rPr sz="2950" spc="-5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#</a:t>
                      </a:r>
                      <a:endParaRPr sz="29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3320"/>
                        </a:lnSpc>
                      </a:pPr>
                      <a:r>
                        <a:rPr sz="295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от</a:t>
                      </a:r>
                      <a:r>
                        <a:rPr sz="2950" spc="-9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95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1</a:t>
                      </a:r>
                      <a:r>
                        <a:rPr sz="2950" spc="-65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95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до</a:t>
                      </a:r>
                      <a:r>
                        <a:rPr sz="2950" spc="-80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2950" spc="-25" dirty="0">
                          <a:solidFill>
                            <a:srgbClr val="008200"/>
                          </a:solidFill>
                          <a:latin typeface="Trebuchet MS" panose="020B0603020202020204"/>
                          <a:cs typeface="Trebuchet MS" panose="020B0603020202020204"/>
                        </a:rPr>
                        <a:t>100</a:t>
                      </a:r>
                      <a:endParaRPr sz="295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14726" y="6112990"/>
            <a:ext cx="13813790" cy="40328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250"/>
              </a:spcBef>
            </a:pP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data</a:t>
            </a:r>
            <a:r>
              <a:rPr sz="2950" spc="-18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950" b="1" spc="-135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np.random.randint(low</a:t>
            </a:r>
            <a:r>
              <a:rPr sz="2950" spc="-17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950" b="1" spc="-13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2950" spc="-16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high</a:t>
            </a:r>
            <a:r>
              <a:rPr sz="2950" spc="-17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950" b="1" spc="-135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100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2950" spc="-16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size</a:t>
            </a:r>
            <a:r>
              <a:rPr sz="2950" spc="-16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950" b="1" spc="-13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(</a:t>
            </a:r>
            <a:r>
              <a:rPr sz="295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10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2950" spc="-16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2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10</a:t>
            </a:r>
            <a:r>
              <a:rPr sz="2950" spc="-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)) </a:t>
            </a:r>
            <a:r>
              <a:rPr sz="2950" dirty="0">
                <a:solidFill>
                  <a:srgbClr val="FF1292"/>
                </a:solidFill>
                <a:latin typeface="Courier New" panose="02070309020205020404"/>
                <a:cs typeface="Courier New" panose="02070309020205020404"/>
              </a:rPr>
              <a:t>print</a:t>
            </a: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("</a:t>
            </a:r>
            <a:r>
              <a:rPr sz="2950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Данные</a:t>
            </a:r>
            <a:r>
              <a:rPr sz="2950" spc="-330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которые</a:t>
            </a:r>
            <a:r>
              <a:rPr sz="2950" spc="-325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будут</a:t>
            </a:r>
            <a:r>
              <a:rPr sz="2950" spc="-330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10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визуализированы:\n"</a:t>
            </a:r>
            <a:r>
              <a:rPr sz="29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)</a:t>
            </a:r>
            <a:endParaRPr sz="2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3315"/>
              </a:lnSpc>
            </a:pPr>
            <a:r>
              <a:rPr sz="2950" b="1" spc="-1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print</a:t>
            </a:r>
            <a:r>
              <a:rPr sz="29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(data)</a:t>
            </a:r>
            <a:endParaRPr sz="29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3470"/>
              </a:lnSpc>
            </a:pPr>
            <a:r>
              <a:rPr sz="29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950" spc="-36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отрисовка</a:t>
            </a:r>
            <a:r>
              <a:rPr sz="2950" spc="-3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тепловой</a:t>
            </a:r>
            <a:r>
              <a:rPr sz="2950" spc="-35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карты</a:t>
            </a:r>
            <a:endParaRPr sz="2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3470"/>
              </a:lnSpc>
            </a:pPr>
            <a:r>
              <a:rPr sz="29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hm</a:t>
            </a:r>
            <a:r>
              <a:rPr sz="2950" spc="-24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950" b="1" spc="-145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sn.heatmap(data</a:t>
            </a:r>
            <a:r>
              <a:rPr sz="2950" spc="-2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950" b="1" spc="-145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data)</a:t>
            </a:r>
            <a:endParaRPr sz="29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3470"/>
              </a:lnSpc>
            </a:pPr>
            <a:r>
              <a:rPr sz="29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950" spc="-34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показать</a:t>
            </a:r>
            <a:r>
              <a:rPr sz="2950" spc="-32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тепловую</a:t>
            </a:r>
            <a:r>
              <a:rPr sz="2950" spc="-33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9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карту</a:t>
            </a:r>
            <a:endParaRPr sz="2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3470"/>
              </a:lnSpc>
            </a:pPr>
            <a:r>
              <a:rPr sz="29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plt.show()</a:t>
            </a:r>
            <a:endParaRPr sz="29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7953" y="92052"/>
            <a:ext cx="16944340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ru-RU" spc="-10" dirty="0"/>
              <a:t>Python </a:t>
            </a:r>
            <a:r>
              <a:rPr lang="en-US" altLang="en-US" spc="-10" dirty="0"/>
              <a:t>тіліндегі</a:t>
            </a:r>
            <a:r>
              <a:rPr lang="en-US" altLang="ru-RU" spc="-10" dirty="0"/>
              <a:t> </a:t>
            </a:r>
            <a:r>
              <a:rPr lang="en-US" altLang="en-US" spc="-10" dirty="0"/>
              <a:t>жылу</a:t>
            </a:r>
            <a:r>
              <a:rPr lang="en-US" altLang="ru-RU" spc="-10" dirty="0"/>
              <a:t> </a:t>
            </a:r>
            <a:r>
              <a:rPr lang="en-US" altLang="en-US" spc="-10" dirty="0"/>
              <a:t>картасын</a:t>
            </a:r>
            <a:r>
              <a:rPr lang="en-US" altLang="ru-RU" spc="-10" dirty="0"/>
              <a:t> </a:t>
            </a:r>
            <a:r>
              <a:rPr lang="en-US" altLang="en-US" spc="-10" dirty="0"/>
              <a:t>визуализациялау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3375" y="1979752"/>
            <a:ext cx="11881485" cy="469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en-US" sz="6000" b="1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Мәндерді</a:t>
            </a:r>
            <a:r>
              <a:rPr lang="en-US" altLang="ru-RU" sz="6000" b="1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6000" b="1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көрсету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импортирование</a:t>
            </a:r>
            <a:r>
              <a:rPr sz="2450" spc="-254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библиотек</a:t>
            </a:r>
            <a:endParaRPr sz="2450">
              <a:latin typeface="Courier New" panose="02070309020205020404"/>
              <a:cs typeface="Courier New" panose="02070309020205020404"/>
            </a:endParaRPr>
          </a:p>
          <a:p>
            <a:pPr marL="102235">
              <a:lnSpc>
                <a:spcPts val="2850"/>
              </a:lnSpc>
            </a:pPr>
            <a:r>
              <a:rPr sz="24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import</a:t>
            </a:r>
            <a:r>
              <a:rPr sz="2450" b="1" spc="-12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numpy</a:t>
            </a:r>
            <a:r>
              <a:rPr sz="2450" spc="-19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2450" spc="-19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np</a:t>
            </a:r>
            <a:endParaRPr sz="2450">
              <a:latin typeface="Courier New" panose="02070309020205020404"/>
              <a:cs typeface="Courier New" panose="02070309020205020404"/>
            </a:endParaRPr>
          </a:p>
          <a:p>
            <a:pPr marL="102235">
              <a:lnSpc>
                <a:spcPts val="2885"/>
              </a:lnSpc>
            </a:pPr>
            <a:r>
              <a:rPr sz="24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import</a:t>
            </a:r>
            <a:r>
              <a:rPr sz="2450" b="1" spc="-15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seaborn</a:t>
            </a:r>
            <a:r>
              <a:rPr sz="2450" spc="-2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2450" spc="-2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sn</a:t>
            </a:r>
            <a:endParaRPr sz="2450">
              <a:latin typeface="Courier New" panose="02070309020205020404"/>
              <a:cs typeface="Courier New" panose="02070309020205020404"/>
            </a:endParaRPr>
          </a:p>
          <a:p>
            <a:pPr marL="102235">
              <a:lnSpc>
                <a:spcPts val="2915"/>
              </a:lnSpc>
            </a:pPr>
            <a:r>
              <a:rPr sz="24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import</a:t>
            </a:r>
            <a:r>
              <a:rPr sz="2450" b="1" spc="-17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matplotlib.pyplot</a:t>
            </a:r>
            <a:r>
              <a:rPr sz="2450" spc="-24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2450" spc="-2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plt</a:t>
            </a:r>
            <a:endParaRPr sz="24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2450">
              <a:latin typeface="Courier New" panose="02070309020205020404"/>
              <a:cs typeface="Courier New" panose="02070309020205020404"/>
            </a:endParaRPr>
          </a:p>
          <a:p>
            <a:pPr marL="102235">
              <a:lnSpc>
                <a:spcPts val="2870"/>
              </a:lnSpc>
              <a:spcBef>
                <a:spcPts val="5"/>
              </a:spcBef>
            </a:pP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450" spc="-3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генерация</a:t>
            </a:r>
            <a:r>
              <a:rPr sz="2450" spc="-29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матрицы</a:t>
            </a:r>
            <a:r>
              <a:rPr sz="2450" spc="-30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10x10</a:t>
            </a:r>
            <a:r>
              <a:rPr sz="2450" spc="-29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чисел</a:t>
            </a:r>
            <a:r>
              <a:rPr sz="2450" spc="-29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генерированных</a:t>
            </a:r>
            <a:r>
              <a:rPr sz="2450" spc="-3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случайным</a:t>
            </a:r>
            <a:r>
              <a:rPr sz="2450" spc="-27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образом</a:t>
            </a:r>
            <a:endParaRPr sz="2450">
              <a:latin typeface="Courier New" panose="02070309020205020404"/>
              <a:cs typeface="Courier New" panose="02070309020205020404"/>
            </a:endParaRPr>
          </a:p>
          <a:p>
            <a:pPr marL="102235">
              <a:lnSpc>
                <a:spcPts val="2760"/>
              </a:lnSpc>
            </a:pP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450" spc="-8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от</a:t>
            </a:r>
            <a:r>
              <a:rPr sz="2450" spc="-6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1</a:t>
            </a:r>
            <a:r>
              <a:rPr sz="2450" spc="-7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до</a:t>
            </a:r>
            <a:r>
              <a:rPr sz="2450" spc="-7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2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100</a:t>
            </a:r>
            <a:endParaRPr sz="2450">
              <a:latin typeface="Courier New" panose="02070309020205020404"/>
              <a:cs typeface="Courier New" panose="02070309020205020404"/>
            </a:endParaRPr>
          </a:p>
          <a:p>
            <a:pPr marL="102235">
              <a:lnSpc>
                <a:spcPts val="2835"/>
              </a:lnSpc>
            </a:pPr>
            <a:r>
              <a:rPr sz="24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data</a:t>
            </a:r>
            <a:r>
              <a:rPr sz="2450" spc="-114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50" b="1" spc="-2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np.random.randint(low</a:t>
            </a:r>
            <a:r>
              <a:rPr sz="2450" b="1" spc="-1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50" spc="-1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</a:t>
            </a:r>
            <a:r>
              <a:rPr sz="24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2450">
              <a:latin typeface="Courier New" panose="02070309020205020404"/>
              <a:cs typeface="Courier New" panose="02070309020205020404"/>
            </a:endParaRPr>
          </a:p>
          <a:p>
            <a:pPr marL="4752340" marR="4562475">
              <a:lnSpc>
                <a:spcPts val="2800"/>
              </a:lnSpc>
              <a:spcBef>
                <a:spcPts val="245"/>
              </a:spcBef>
            </a:pPr>
            <a:r>
              <a:rPr sz="24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high</a:t>
            </a:r>
            <a:r>
              <a:rPr sz="2450" b="1" spc="-1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50" spc="-1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100</a:t>
            </a:r>
            <a:r>
              <a:rPr sz="24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, </a:t>
            </a:r>
            <a:r>
              <a:rPr sz="2450" spc="-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size</a:t>
            </a:r>
            <a:r>
              <a:rPr sz="2450" b="1" spc="-2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50" spc="-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(</a:t>
            </a:r>
            <a:r>
              <a:rPr sz="2450" spc="-2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10</a:t>
            </a:r>
            <a:r>
              <a:rPr sz="2450" spc="-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2450" spc="-3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2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10</a:t>
            </a:r>
            <a:r>
              <a:rPr sz="2450" spc="-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))</a:t>
            </a:r>
            <a:endParaRPr sz="24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288" y="8365405"/>
            <a:ext cx="484187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95"/>
              </a:spcBef>
            </a:pP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450" spc="-28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отрисовка</a:t>
            </a:r>
            <a:r>
              <a:rPr sz="2450" spc="-27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тепловой</a:t>
            </a:r>
            <a:r>
              <a:rPr sz="2450" spc="-26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карты</a:t>
            </a:r>
            <a:endParaRPr sz="24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2875"/>
              </a:lnSpc>
            </a:pPr>
            <a:r>
              <a:rPr sz="24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hm</a:t>
            </a:r>
            <a:r>
              <a:rPr sz="2450" spc="-8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50" b="1" spc="4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sn.heatmap(data</a:t>
            </a:r>
            <a:r>
              <a:rPr sz="2450" b="1" spc="-25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data,</a:t>
            </a:r>
            <a:endParaRPr sz="24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3288" y="9805269"/>
            <a:ext cx="4626610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95"/>
              </a:spcBef>
            </a:pP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450" spc="-27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показать</a:t>
            </a:r>
            <a:r>
              <a:rPr sz="2450" spc="-254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тепловую</a:t>
            </a:r>
            <a:r>
              <a:rPr sz="2450" spc="-26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карту</a:t>
            </a:r>
            <a:endParaRPr sz="24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2875"/>
              </a:lnSpc>
            </a:pPr>
            <a:r>
              <a:rPr sz="24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plt.show()</a:t>
            </a:r>
            <a:endParaRPr sz="24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1628" y="9137618"/>
            <a:ext cx="2372995" cy="429895"/>
          </a:xfrm>
          <a:prstGeom prst="rect">
            <a:avLst/>
          </a:prstGeom>
          <a:ln w="52351">
            <a:solidFill>
              <a:srgbClr val="EC200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ts val="2645"/>
              </a:lnSpc>
            </a:pPr>
            <a:r>
              <a:rPr sz="24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annot</a:t>
            </a:r>
            <a:r>
              <a:rPr sz="2450" b="1" spc="-1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annot)</a:t>
            </a:r>
            <a:endParaRPr sz="24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063" y="7331678"/>
            <a:ext cx="5915025" cy="1047115"/>
          </a:xfrm>
          <a:prstGeom prst="rect">
            <a:avLst/>
          </a:prstGeom>
          <a:ln w="52351">
            <a:solidFill>
              <a:srgbClr val="EC200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2875">
              <a:lnSpc>
                <a:spcPts val="2520"/>
              </a:lnSpc>
            </a:pP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450" spc="-2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параметр</a:t>
            </a:r>
            <a:r>
              <a:rPr sz="2450" spc="-19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для</a:t>
            </a:r>
            <a:r>
              <a:rPr sz="2450" spc="-18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показа</a:t>
            </a:r>
            <a:r>
              <a:rPr sz="2450" spc="-2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значений</a:t>
            </a:r>
            <a:endParaRPr sz="2450">
              <a:latin typeface="Courier New" panose="02070309020205020404"/>
              <a:cs typeface="Courier New" panose="02070309020205020404"/>
            </a:endParaRPr>
          </a:p>
          <a:p>
            <a:pPr marL="142875">
              <a:lnSpc>
                <a:spcPts val="2770"/>
              </a:lnSpc>
            </a:pPr>
            <a:r>
              <a:rPr sz="24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annot</a:t>
            </a:r>
            <a:r>
              <a:rPr sz="2450" spc="-1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50" b="1" spc="-35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50" spc="-20" dirty="0">
                <a:solidFill>
                  <a:srgbClr val="808080"/>
                </a:solidFill>
                <a:latin typeface="Courier New" panose="02070309020205020404"/>
                <a:cs typeface="Courier New" panose="02070309020205020404"/>
              </a:rPr>
              <a:t>True</a:t>
            </a:r>
            <a:endParaRPr sz="24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953" y="244452"/>
            <a:ext cx="16944340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ru-RU" spc="-10" dirty="0"/>
              <a:t>Python </a:t>
            </a:r>
            <a:r>
              <a:rPr lang="en-US" altLang="en-US" spc="-10" dirty="0"/>
              <a:t>тіліндегі</a:t>
            </a:r>
            <a:r>
              <a:rPr lang="en-US" altLang="ru-RU" spc="-10" dirty="0"/>
              <a:t> </a:t>
            </a:r>
            <a:r>
              <a:rPr lang="en-US" altLang="en-US" spc="-10" dirty="0"/>
              <a:t>жылу</a:t>
            </a:r>
            <a:r>
              <a:rPr lang="en-US" altLang="ru-RU" spc="-10" dirty="0"/>
              <a:t> </a:t>
            </a:r>
            <a:r>
              <a:rPr lang="en-US" altLang="en-US" spc="-10" dirty="0"/>
              <a:t>картасын</a:t>
            </a:r>
            <a:r>
              <a:rPr lang="en-US" altLang="ru-RU" spc="-10" dirty="0"/>
              <a:t> </a:t>
            </a:r>
            <a:r>
              <a:rPr lang="en-US" altLang="en-US" spc="-10" dirty="0"/>
              <a:t>визуализациялау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6700" y="2410282"/>
            <a:ext cx="1191450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540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Түс</a:t>
            </a:r>
            <a:r>
              <a:rPr lang="en-US" altLang="ru-RU" sz="540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540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палитрасын</a:t>
            </a:r>
            <a:r>
              <a:rPr lang="en-US" altLang="ru-RU" sz="540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lang="en-US" altLang="en-US" sz="5400" dirty="0">
                <a:solidFill>
                  <a:schemeClr val="tx1"/>
                </a:solidFill>
                <a:latin typeface="Courier New" panose="02070309020205020404"/>
                <a:cs typeface="Courier New" panose="02070309020205020404"/>
              </a:rPr>
              <a:t>өзгерту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400" spc="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импортирование</a:t>
            </a:r>
            <a:r>
              <a:rPr sz="2400" spc="3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библиотек</a:t>
            </a:r>
            <a:endParaRPr sz="24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288" y="3840509"/>
            <a:ext cx="11137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import import import</a:t>
            </a:r>
            <a:endParaRPr sz="24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6580" y="3841144"/>
            <a:ext cx="44323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2026285" indent="-19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numpy</a:t>
            </a:r>
            <a:r>
              <a:rPr sz="2400" spc="3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2400" spc="4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np </a:t>
            </a: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seaborn</a:t>
            </a:r>
            <a:r>
              <a:rPr sz="2400" spc="1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2400" spc="4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sn</a:t>
            </a:r>
            <a:endParaRPr sz="2400">
              <a:latin typeface="Courier New" panose="02070309020205020404"/>
              <a:cs typeface="Courier New" panose="02070309020205020404"/>
            </a:endParaRPr>
          </a:p>
          <a:p>
            <a:pPr marL="19685">
              <a:lnSpc>
                <a:spcPct val="100000"/>
              </a:lnSpc>
            </a:pP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matplotlib.pyplot</a:t>
            </a:r>
            <a:r>
              <a:rPr sz="2400" spc="3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2400" spc="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plt</a:t>
            </a:r>
            <a:endParaRPr sz="2400">
              <a:latin typeface="Courier New" panose="02070309020205020404"/>
              <a:cs typeface="Courier New" panose="02070309020205020404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04238" y="5380254"/>
          <a:ext cx="13756005" cy="806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2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31750">
                        <a:lnSpc>
                          <a:spcPts val="2890"/>
                        </a:lnSpc>
                      </a:pPr>
                      <a:r>
                        <a:rPr sz="2800" spc="-5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#</a:t>
                      </a:r>
                      <a:endParaRPr sz="2800">
                        <a:latin typeface="Courier New" panose="02070309020205020404"/>
                        <a:cs typeface="Courier New" panose="020703090202050204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2890"/>
                        </a:lnSpc>
                      </a:pPr>
                      <a:r>
                        <a:rPr sz="280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генерация</a:t>
                      </a:r>
                      <a:r>
                        <a:rPr sz="2800" spc="-5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 </a:t>
                      </a:r>
                      <a:r>
                        <a:rPr sz="2800" spc="-1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матрицы</a:t>
                      </a:r>
                      <a:endParaRPr sz="2800">
                        <a:latin typeface="Courier New" panose="02070309020205020404"/>
                        <a:cs typeface="Courier New" panose="020703090202050204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2890"/>
                        </a:lnSpc>
                      </a:pPr>
                      <a:r>
                        <a:rPr sz="2800" spc="-1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10x10</a:t>
                      </a:r>
                      <a:endParaRPr sz="2800">
                        <a:latin typeface="Courier New" panose="02070309020205020404"/>
                        <a:cs typeface="Courier New" panose="020703090202050204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2890"/>
                        </a:lnSpc>
                      </a:pPr>
                      <a:r>
                        <a:rPr sz="2800" spc="-1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чисел</a:t>
                      </a:r>
                      <a:endParaRPr sz="2800">
                        <a:latin typeface="Courier New" panose="02070309020205020404"/>
                        <a:cs typeface="Courier New" panose="020703090202050204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2890"/>
                        </a:lnSpc>
                      </a:pPr>
                      <a:r>
                        <a:rPr sz="2800" spc="-1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генерированных</a:t>
                      </a:r>
                      <a:endParaRPr sz="2800">
                        <a:latin typeface="Courier New" panose="02070309020205020404"/>
                        <a:cs typeface="Courier New" panose="020703090202050204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2890"/>
                        </a:lnSpc>
                      </a:pPr>
                      <a:r>
                        <a:rPr sz="2800" spc="-1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случайным</a:t>
                      </a:r>
                      <a:endParaRPr sz="2800">
                        <a:latin typeface="Courier New" panose="02070309020205020404"/>
                        <a:cs typeface="Courier New" panose="020703090202050204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2890"/>
                        </a:lnSpc>
                      </a:pPr>
                      <a:r>
                        <a:rPr sz="2800" spc="-1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образом</a:t>
                      </a:r>
                      <a:endParaRPr sz="2800">
                        <a:latin typeface="Courier New" panose="02070309020205020404"/>
                        <a:cs typeface="Courier New" panose="020703090202050204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31750">
                        <a:lnSpc>
                          <a:spcPts val="2900"/>
                        </a:lnSpc>
                      </a:pPr>
                      <a:r>
                        <a:rPr sz="2800" spc="-5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#</a:t>
                      </a:r>
                      <a:endParaRPr sz="2800">
                        <a:latin typeface="Courier New" panose="02070309020205020404"/>
                        <a:cs typeface="Courier New" panose="020703090202050204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2900"/>
                        </a:lnSpc>
                      </a:pPr>
                      <a:r>
                        <a:rPr sz="280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от</a:t>
                      </a:r>
                      <a:r>
                        <a:rPr sz="2800" spc="5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 </a:t>
                      </a:r>
                      <a:r>
                        <a:rPr sz="280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1</a:t>
                      </a:r>
                      <a:r>
                        <a:rPr sz="2800" spc="-2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 </a:t>
                      </a:r>
                      <a:r>
                        <a:rPr sz="2800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до </a:t>
                      </a:r>
                      <a:r>
                        <a:rPr sz="2800" spc="-25" dirty="0">
                          <a:solidFill>
                            <a:srgbClr val="008200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100</a:t>
                      </a:r>
                      <a:endParaRPr sz="2800">
                        <a:latin typeface="Courier New" panose="02070309020205020404"/>
                        <a:cs typeface="Courier New" panose="020703090202050204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23288" y="6123404"/>
            <a:ext cx="7188834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data</a:t>
            </a:r>
            <a:r>
              <a:rPr sz="2400" spc="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00" b="1" spc="135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np.random.randint(low</a:t>
            </a:r>
            <a:r>
              <a:rPr sz="2400" b="1" spc="-1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00" spc="-1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</a:t>
            </a:r>
            <a:r>
              <a:rPr sz="240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2400">
              <a:latin typeface="Courier New" panose="02070309020205020404"/>
              <a:cs typeface="Courier New" panose="02070309020205020404"/>
            </a:endParaRPr>
          </a:p>
          <a:p>
            <a:pPr marL="4636135" marR="5080">
              <a:lnSpc>
                <a:spcPts val="2800"/>
              </a:lnSpc>
              <a:spcBef>
                <a:spcPts val="160"/>
              </a:spcBef>
            </a:pPr>
            <a:r>
              <a:rPr sz="240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high</a:t>
            </a:r>
            <a:r>
              <a:rPr sz="2400" b="1" spc="-1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00" spc="-1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100</a:t>
            </a:r>
            <a:r>
              <a:rPr sz="240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, </a:t>
            </a: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size</a:t>
            </a:r>
            <a:r>
              <a:rPr sz="240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(</a:t>
            </a:r>
            <a:r>
              <a:rPr sz="240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10</a:t>
            </a: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2400" spc="-1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2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10</a:t>
            </a:r>
            <a:r>
              <a:rPr sz="2400" spc="-2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))</a:t>
            </a:r>
            <a:endParaRPr sz="24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288" y="8677817"/>
            <a:ext cx="4795520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</a:pP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400" spc="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отрисовка</a:t>
            </a:r>
            <a:r>
              <a:rPr sz="2400" spc="4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тепловой</a:t>
            </a:r>
            <a:r>
              <a:rPr sz="2400" spc="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карты</a:t>
            </a:r>
            <a:endParaRPr sz="240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2845"/>
              </a:lnSpc>
            </a:pP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hm</a:t>
            </a:r>
            <a:r>
              <a:rPr sz="2400" spc="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00" b="1" spc="13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sn.heatmap(data</a:t>
            </a:r>
            <a:r>
              <a:rPr sz="2400" b="1" spc="-1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0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data,</a:t>
            </a:r>
            <a:endParaRPr sz="24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3288" y="10119205"/>
            <a:ext cx="4611370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</a:pP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400" spc="2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показать</a:t>
            </a:r>
            <a:r>
              <a:rPr sz="2400" spc="3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тепловую</a:t>
            </a:r>
            <a:r>
              <a:rPr sz="2400" spc="3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карту</a:t>
            </a:r>
            <a:endParaRPr sz="240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2845"/>
              </a:lnSpc>
            </a:pPr>
            <a:r>
              <a:rPr sz="240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plt.show()</a:t>
            </a:r>
            <a:endParaRPr sz="24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2003" y="9451561"/>
            <a:ext cx="2014855" cy="428625"/>
          </a:xfrm>
          <a:prstGeom prst="rect">
            <a:avLst/>
          </a:prstGeom>
          <a:ln w="52351">
            <a:solidFill>
              <a:srgbClr val="EC200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4305">
              <a:lnSpc>
                <a:spcPts val="2630"/>
              </a:lnSpc>
            </a:pPr>
            <a:r>
              <a:rPr sz="240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cmap</a:t>
            </a:r>
            <a:r>
              <a:rPr sz="2400" b="1" spc="-1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0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cmap)</a:t>
            </a:r>
            <a:endParaRPr sz="24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3063" y="7660861"/>
            <a:ext cx="7070090" cy="718185"/>
          </a:xfrm>
          <a:prstGeom prst="rect">
            <a:avLst/>
          </a:prstGeom>
          <a:ln w="52351">
            <a:solidFill>
              <a:srgbClr val="EC200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2875">
              <a:lnSpc>
                <a:spcPts val="2465"/>
              </a:lnSpc>
            </a:pP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2400" spc="3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задаем</a:t>
            </a:r>
            <a:r>
              <a:rPr sz="2400" spc="1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параметр</a:t>
            </a:r>
            <a:r>
              <a:rPr sz="2400" spc="4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для</a:t>
            </a:r>
            <a:r>
              <a:rPr sz="2400" spc="2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палетки</a:t>
            </a:r>
            <a:r>
              <a:rPr sz="2400" spc="4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цветов</a:t>
            </a:r>
            <a:endParaRPr sz="2400">
              <a:latin typeface="Courier New" panose="02070309020205020404"/>
              <a:cs typeface="Courier New" panose="02070309020205020404"/>
            </a:endParaRPr>
          </a:p>
          <a:p>
            <a:pPr marL="142875">
              <a:lnSpc>
                <a:spcPts val="2790"/>
              </a:lnSpc>
            </a:pPr>
            <a:r>
              <a:rPr sz="240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cmap</a:t>
            </a:r>
            <a:r>
              <a:rPr sz="2400" spc="3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2400" b="1" spc="14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"tab20"</a:t>
            </a:r>
            <a:endParaRPr sz="240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28346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ru-RU" spc="-10" dirty="0"/>
              <a:t>Seaborn-</a:t>
            </a:r>
            <a:r>
              <a:rPr lang="en-US" altLang="en-US" spc="-10" dirty="0"/>
              <a:t>дағы</a:t>
            </a:r>
            <a:r>
              <a:rPr lang="en-US" altLang="ru-RU" spc="-10" dirty="0"/>
              <a:t> </a:t>
            </a:r>
            <a:r>
              <a:rPr lang="en-US" altLang="en-US" spc="-10" dirty="0"/>
              <a:t>барлық</a:t>
            </a:r>
            <a:r>
              <a:rPr lang="en-US" altLang="ru-RU" spc="-10" dirty="0"/>
              <a:t> </a:t>
            </a:r>
            <a:r>
              <a:rPr lang="en-US" altLang="en-US" spc="-10" dirty="0"/>
              <a:t>түс</a:t>
            </a:r>
            <a:r>
              <a:rPr lang="en-US" altLang="ru-RU" spc="-10" dirty="0"/>
              <a:t> </a:t>
            </a:r>
            <a:r>
              <a:rPr lang="en-US" altLang="en-US" spc="-10" dirty="0"/>
              <a:t>палитраларын</a:t>
            </a:r>
            <a:r>
              <a:rPr lang="en-US" altLang="ru-RU" spc="-10" dirty="0"/>
              <a:t> </a:t>
            </a:r>
            <a:r>
              <a:rPr lang="en-US" altLang="en-US" spc="-10" dirty="0"/>
              <a:t>қараңыз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723" y="3158993"/>
            <a:ext cx="13491844" cy="2827020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sz="3950" dirty="0">
                <a:latin typeface="Courier New" panose="02070309020205020404"/>
                <a:cs typeface="Courier New" panose="02070309020205020404"/>
              </a:rPr>
              <a:t>import</a:t>
            </a:r>
            <a:r>
              <a:rPr sz="3950" spc="-22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seaborn</a:t>
            </a:r>
            <a:r>
              <a:rPr sz="3950" spc="-19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latin typeface="Courier New" panose="02070309020205020404"/>
                <a:cs typeface="Courier New" panose="02070309020205020404"/>
              </a:rPr>
              <a:t>as</a:t>
            </a:r>
            <a:r>
              <a:rPr sz="3950" spc="-2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2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sns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39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3950" spc="-305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Напечатать</a:t>
            </a:r>
            <a:r>
              <a:rPr sz="3950" spc="-275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наименования</a:t>
            </a:r>
            <a:r>
              <a:rPr sz="3950" spc="-28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всех</a:t>
            </a:r>
            <a:r>
              <a:rPr sz="3950" spc="-285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палеток</a:t>
            </a:r>
            <a:r>
              <a:rPr sz="3950" spc="-29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950" spc="-1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цветов</a:t>
            </a:r>
            <a:endParaRPr sz="39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3130"/>
              </a:spcBef>
            </a:pPr>
            <a:r>
              <a:rPr sz="3950" spc="-10" dirty="0">
                <a:latin typeface="Courier New" panose="02070309020205020404"/>
                <a:cs typeface="Courier New" panose="02070309020205020404"/>
              </a:rPr>
              <a:t>print(sns.palettes.SEABORN_PALETTES.keys())</a:t>
            </a:r>
            <a:endParaRPr sz="39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20650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10" dirty="0"/>
              <a:t>Геокеңістіктік</a:t>
            </a:r>
            <a:r>
              <a:rPr lang="en-US" altLang="ru-RU" spc="-10" dirty="0"/>
              <a:t> </a:t>
            </a:r>
            <a:r>
              <a:rPr lang="en-US" altLang="en-US" spc="-10" dirty="0"/>
              <a:t>карталар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23288" y="3514966"/>
            <a:ext cx="10501630" cy="638048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449580" marR="590550" indent="-437515">
              <a:lnSpc>
                <a:spcPct val="88000"/>
              </a:lnSpc>
              <a:spcBef>
                <a:spcPts val="610"/>
              </a:spcBef>
              <a:buSzPct val="122000"/>
              <a:buChar char="•"/>
              <a:tabLst>
                <a:tab pos="449580" algn="l"/>
              </a:tabLst>
            </a:pPr>
            <a:r>
              <a:rPr lang="en-US" altLang="en-US" spc="-10" dirty="0"/>
              <a:t>Геокеңістіктік</a:t>
            </a:r>
            <a:r>
              <a:rPr lang="en-US" altLang="ru-RU" spc="-10" dirty="0"/>
              <a:t> </a:t>
            </a:r>
            <a:r>
              <a:rPr lang="en-US" altLang="en-US" spc="-10" dirty="0"/>
              <a:t>карталар</a:t>
            </a:r>
            <a:r>
              <a:rPr lang="en-US" altLang="ru-RU" spc="-10" dirty="0"/>
              <a:t> </a:t>
            </a:r>
            <a:r>
              <a:rPr lang="en-US" altLang="en-US" spc="-10" dirty="0"/>
              <a:t>географиялық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деректерді</a:t>
            </a:r>
            <a:r>
              <a:rPr lang="en-US" altLang="ru-RU" spc="-10" dirty="0"/>
              <a:t> </a:t>
            </a:r>
            <a:r>
              <a:rPr lang="en-US" altLang="en-US" spc="-10" dirty="0"/>
              <a:t>аналитикалық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деректермен</a:t>
            </a:r>
            <a:r>
              <a:rPr lang="en-US" altLang="ru-RU" spc="-10" dirty="0"/>
              <a:t> </a:t>
            </a:r>
            <a:r>
              <a:rPr lang="en-US" altLang="en-US" spc="-10" dirty="0"/>
              <a:t>біріктіреді</a:t>
            </a:r>
            <a:r>
              <a:rPr lang="en-US" altLang="ru-RU" spc="-10" dirty="0"/>
              <a:t>, </a:t>
            </a:r>
            <a:r>
              <a:rPr lang="en-US" altLang="en-US" spc="-10" dirty="0"/>
              <a:t>визуализацияға</a:t>
            </a:r>
            <a:r>
              <a:rPr lang="en-US" altLang="ru-RU" spc="-10" dirty="0"/>
              <a:t> </a:t>
            </a:r>
            <a:r>
              <a:rPr lang="en-US" altLang="en-US" spc="-10" dirty="0"/>
              <a:t>кеңістіктік</a:t>
            </a:r>
            <a:r>
              <a:rPr lang="en-US" altLang="ru-RU" spc="-10" dirty="0"/>
              <a:t> </a:t>
            </a:r>
            <a:r>
              <a:rPr lang="en-US" altLang="en-US" spc="-10" dirty="0"/>
              <a:t>өлшем</a:t>
            </a:r>
            <a:r>
              <a:rPr lang="en-US" altLang="ru-RU" spc="-10" dirty="0"/>
              <a:t> </a:t>
            </a:r>
            <a:r>
              <a:rPr lang="en-US" altLang="en-US" spc="-10" dirty="0"/>
              <a:t>береді</a:t>
            </a:r>
            <a:r>
              <a:rPr lang="en-US" altLang="ru-RU" spc="-10" dirty="0"/>
              <a:t>.</a:t>
            </a:r>
          </a:p>
          <a:p>
            <a:pPr marL="449580" marR="590550" indent="-437515">
              <a:lnSpc>
                <a:spcPct val="88000"/>
              </a:lnSpc>
              <a:spcBef>
                <a:spcPts val="610"/>
              </a:spcBef>
              <a:buSzPct val="122000"/>
              <a:buChar char="•"/>
              <a:tabLst>
                <a:tab pos="449580" algn="l"/>
              </a:tabLst>
            </a:pPr>
            <a:endParaRPr lang="en-US" altLang="ru-RU" spc="-10" dirty="0"/>
          </a:p>
          <a:p>
            <a:pPr marL="449580" marR="590550" indent="-437515">
              <a:lnSpc>
                <a:spcPct val="88000"/>
              </a:lnSpc>
              <a:spcBef>
                <a:spcPts val="610"/>
              </a:spcBef>
              <a:buSzPct val="122000"/>
              <a:buChar char="•"/>
              <a:tabLst>
                <a:tab pos="449580" algn="l"/>
              </a:tabLst>
            </a:pPr>
            <a:r>
              <a:rPr lang="en-US" altLang="en-US" spc="-10" dirty="0"/>
              <a:t>Визуализацияның</a:t>
            </a:r>
            <a:r>
              <a:rPr lang="en-US" altLang="ru-RU" spc="-10" dirty="0"/>
              <a:t> </a:t>
            </a:r>
            <a:r>
              <a:rPr lang="en-US" altLang="en-US" spc="-10" dirty="0"/>
              <a:t>бұл</a:t>
            </a:r>
            <a:r>
              <a:rPr lang="en-US" altLang="ru-RU" spc="-10" dirty="0"/>
              <a:t> </a:t>
            </a:r>
            <a:r>
              <a:rPr lang="en-US" altLang="en-US" spc="-10" dirty="0"/>
              <a:t>түрі</a:t>
            </a:r>
            <a:r>
              <a:rPr lang="en-US" altLang="ru-RU" spc="-10" dirty="0"/>
              <a:t> </a:t>
            </a:r>
            <a:r>
              <a:rPr lang="en-US" altLang="en-US" spc="-10" dirty="0"/>
              <a:t>жаһандық</a:t>
            </a:r>
            <a:r>
              <a:rPr lang="en-US" altLang="ru-RU" spc="-10" dirty="0"/>
              <a:t> </a:t>
            </a:r>
            <a:r>
              <a:rPr lang="en-US" altLang="en-US" spc="-10" dirty="0"/>
              <a:t>экономикалық</a:t>
            </a:r>
            <a:r>
              <a:rPr lang="en-US" altLang="ru-RU" spc="-10" dirty="0"/>
              <a:t> </a:t>
            </a:r>
            <a:r>
              <a:rPr lang="en-US" altLang="en-US" spc="-10" dirty="0"/>
              <a:t>үрдістерден</a:t>
            </a:r>
            <a:r>
              <a:rPr lang="en-US" altLang="ru-RU" spc="-10" dirty="0"/>
              <a:t> </a:t>
            </a:r>
            <a:r>
              <a:rPr lang="en-US" altLang="en-US" spc="-10" dirty="0"/>
              <a:t>бастап</a:t>
            </a:r>
            <a:r>
              <a:rPr lang="en-US" altLang="ru-RU" spc="-10" dirty="0"/>
              <a:t> </a:t>
            </a:r>
            <a:r>
              <a:rPr lang="en-US" altLang="en-US" spc="-10" dirty="0"/>
              <a:t>жергілікті</a:t>
            </a:r>
            <a:r>
              <a:rPr lang="en-US" altLang="ru-RU" spc="-10" dirty="0"/>
              <a:t> </a:t>
            </a:r>
            <a:r>
              <a:rPr lang="en-US" altLang="en-US" spc="-10" dirty="0"/>
              <a:t>іс</a:t>
            </a:r>
            <a:r>
              <a:rPr lang="en-US" altLang="ru-RU" spc="-10" dirty="0"/>
              <a:t>-</a:t>
            </a:r>
            <a:r>
              <a:rPr lang="en-US" altLang="en-US" spc="-10" dirty="0"/>
              <a:t>шараларды</a:t>
            </a:r>
            <a:r>
              <a:rPr lang="en-US" altLang="ru-RU" spc="-10" dirty="0"/>
              <a:t> </a:t>
            </a:r>
            <a:r>
              <a:rPr lang="en-US" altLang="en-US" spc="-10" dirty="0"/>
              <a:t>жоспарлауға</a:t>
            </a:r>
            <a:r>
              <a:rPr lang="en-US" altLang="ru-RU" spc="-10" dirty="0"/>
              <a:t> </a:t>
            </a:r>
            <a:r>
              <a:rPr lang="en-US" altLang="en-US" spc="-10" dirty="0"/>
              <a:t>дейінгі</a:t>
            </a:r>
            <a:r>
              <a:rPr lang="en-US" altLang="ru-RU" spc="-10" dirty="0"/>
              <a:t> </a:t>
            </a:r>
            <a:r>
              <a:rPr lang="en-US" altLang="en-US" spc="-10" dirty="0"/>
              <a:t>географиялық</a:t>
            </a:r>
            <a:r>
              <a:rPr lang="en-US" altLang="ru-RU" spc="-10" dirty="0"/>
              <a:t> </a:t>
            </a:r>
            <a:r>
              <a:rPr lang="en-US" altLang="en-US" spc="-10" dirty="0"/>
              <a:t>компоненті</a:t>
            </a:r>
            <a:r>
              <a:rPr lang="en-US" altLang="ru-RU" spc="-10" dirty="0"/>
              <a:t> </a:t>
            </a:r>
            <a:r>
              <a:rPr lang="en-US" altLang="en-US" spc="-10" dirty="0"/>
              <a:t>бар</a:t>
            </a:r>
            <a:r>
              <a:rPr lang="en-US" altLang="ru-RU" spc="-10" dirty="0"/>
              <a:t> </a:t>
            </a:r>
            <a:r>
              <a:rPr lang="en-US" altLang="en-US" spc="-10" dirty="0"/>
              <a:t>кез</a:t>
            </a:r>
            <a:r>
              <a:rPr lang="en-US" altLang="ru-RU" spc="-10" dirty="0"/>
              <a:t> </a:t>
            </a:r>
            <a:r>
              <a:rPr lang="en-US" altLang="en-US" spc="-10" dirty="0"/>
              <a:t>келген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</a:t>
            </a:r>
            <a:r>
              <a:rPr lang="en-US" altLang="ru-RU" spc="-10" dirty="0"/>
              <a:t> </a:t>
            </a:r>
            <a:r>
              <a:rPr lang="en-US" altLang="en-US" spc="-10" dirty="0"/>
              <a:t>үшін</a:t>
            </a:r>
            <a:r>
              <a:rPr lang="en-US" altLang="ru-RU" spc="-10" dirty="0"/>
              <a:t> </a:t>
            </a:r>
            <a:r>
              <a:rPr lang="en-US" altLang="en-US" spc="-10" dirty="0"/>
              <a:t>өте</a:t>
            </a:r>
            <a:r>
              <a:rPr lang="en-US" altLang="ru-RU" spc="-10" dirty="0"/>
              <a:t> </a:t>
            </a:r>
            <a:r>
              <a:rPr lang="en-US" altLang="en-US" spc="-10" dirty="0"/>
              <a:t>маңызды</a:t>
            </a:r>
            <a:r>
              <a:rPr lang="en-US" altLang="ru-RU" spc="-10" dirty="0"/>
              <a:t>.</a:t>
            </a:r>
          </a:p>
          <a:p>
            <a:pPr marL="449580" marR="590550" indent="-437515">
              <a:lnSpc>
                <a:spcPct val="88000"/>
              </a:lnSpc>
              <a:spcBef>
                <a:spcPts val="610"/>
              </a:spcBef>
              <a:buSzPct val="122000"/>
              <a:buChar char="•"/>
              <a:tabLst>
                <a:tab pos="449580" algn="l"/>
              </a:tabLst>
            </a:pPr>
            <a:r>
              <a:rPr lang="en-US" altLang="en-US" spc="-10" dirty="0"/>
              <a:t>Ірі</a:t>
            </a:r>
            <a:r>
              <a:rPr lang="en-US" altLang="ru-RU" spc="-10" dirty="0"/>
              <a:t> </a:t>
            </a:r>
            <a:r>
              <a:rPr lang="en-US" altLang="en-US" spc="-10" dirty="0"/>
              <a:t>көлемді</a:t>
            </a:r>
            <a:r>
              <a:rPr lang="en-US" altLang="ru-RU" spc="-10" dirty="0"/>
              <a:t> </a:t>
            </a:r>
            <a:r>
              <a:rPr lang="en-US" altLang="en-US" spc="-10" dirty="0"/>
              <a:t>географиялық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деректерді</a:t>
            </a:r>
            <a:r>
              <a:rPr lang="en-US" altLang="ru-RU" spc="-10" dirty="0"/>
              <a:t> </a:t>
            </a:r>
            <a:r>
              <a:rPr lang="en-US" altLang="en-US" spc="-10" dirty="0"/>
              <a:t>дәстүрлі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</a:t>
            </a:r>
            <a:r>
              <a:rPr lang="en-US" altLang="ru-RU" spc="-10" dirty="0"/>
              <a:t> </a:t>
            </a:r>
            <a:r>
              <a:rPr lang="en-US" altLang="en-US" spc="-10" dirty="0"/>
              <a:t>жиынтықтарымен</a:t>
            </a:r>
            <a:r>
              <a:rPr lang="en-US" altLang="ru-RU" spc="-10" dirty="0"/>
              <a:t> </a:t>
            </a:r>
            <a:r>
              <a:rPr lang="en-US" altLang="en-US" spc="-10" dirty="0"/>
              <a:t>біріктіру</a:t>
            </a:r>
            <a:r>
              <a:rPr lang="en-US" altLang="ru-RU" spc="-10" dirty="0"/>
              <a:t> </a:t>
            </a:r>
            <a:r>
              <a:rPr lang="en-US" altLang="en-US" spc="-10" dirty="0"/>
              <a:t>кеңістіктік</a:t>
            </a:r>
            <a:r>
              <a:rPr lang="en-US" altLang="ru-RU" spc="-10" dirty="0"/>
              <a:t> </a:t>
            </a:r>
            <a:r>
              <a:rPr lang="en-US" altLang="en-US" spc="-10" dirty="0"/>
              <a:t>талдау</a:t>
            </a:r>
            <a:r>
              <a:rPr lang="en-US" altLang="ru-RU" spc="-10" dirty="0"/>
              <a:t> </a:t>
            </a:r>
            <a:r>
              <a:rPr lang="en-US" altLang="en-US" spc="-10" dirty="0"/>
              <a:t>жасауға</a:t>
            </a:r>
            <a:r>
              <a:rPr lang="en-US" altLang="ru-RU" spc="-10" dirty="0"/>
              <a:t> </a:t>
            </a:r>
            <a:r>
              <a:rPr lang="en-US" altLang="en-US" spc="-10" dirty="0"/>
              <a:t>мүмкіндік</a:t>
            </a:r>
            <a:r>
              <a:rPr lang="en-US" altLang="ru-RU" spc="-10" dirty="0"/>
              <a:t> </a:t>
            </a:r>
            <a:r>
              <a:rPr lang="en-US" altLang="en-US" spc="-10" dirty="0"/>
              <a:t>береді</a:t>
            </a:r>
            <a:r>
              <a:rPr lang="en-US" altLang="ru-RU" spc="-10" dirty="0"/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24276" y="4605411"/>
            <a:ext cx="6693238" cy="344110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859005"/>
            <a:ext cx="16463010" cy="317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ru-RU" sz="6850"/>
              <a:t>Python </a:t>
            </a:r>
            <a:r>
              <a:rPr lang="en-US" altLang="en-US" sz="6850"/>
              <a:t>кітапханаларын</a:t>
            </a:r>
            <a:r>
              <a:rPr lang="en-US" altLang="ru-RU" sz="6850"/>
              <a:t> </a:t>
            </a:r>
            <a:r>
              <a:rPr lang="en-US" altLang="en-US" sz="6850"/>
              <a:t>орнату</a:t>
            </a:r>
            <a:br>
              <a:rPr lang="en-US" altLang="en-US" sz="6850"/>
            </a:br>
            <a:r>
              <a:rPr lang="en-US" altLang="en-US" sz="6850"/>
              <a:t>Геокеңістіктік</a:t>
            </a:r>
            <a:r>
              <a:rPr lang="en-US" altLang="ru-RU" sz="6850"/>
              <a:t> </a:t>
            </a:r>
            <a:r>
              <a:rPr lang="en-US" altLang="en-US" sz="6850"/>
              <a:t>деректермен</a:t>
            </a:r>
            <a:r>
              <a:rPr lang="en-US" altLang="ru-RU" sz="6850"/>
              <a:t> </a:t>
            </a:r>
            <a:r>
              <a:rPr lang="en-US" altLang="en-US" sz="6850"/>
              <a:t>жұмыс</a:t>
            </a:r>
            <a:r>
              <a:rPr lang="en-US" altLang="ru-RU" sz="6850"/>
              <a:t> </a:t>
            </a:r>
            <a:r>
              <a:rPr lang="en-US" altLang="en-US" sz="6850"/>
              <a:t>істеу</a:t>
            </a:r>
            <a:r>
              <a:rPr lang="en-US" altLang="ru-RU" sz="6850"/>
              <a:t> </a:t>
            </a:r>
            <a:r>
              <a:rPr lang="en-US" altLang="en-US" sz="6850"/>
              <a:t>үшін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7228" y="5019909"/>
            <a:ext cx="5673725" cy="607060"/>
          </a:xfrm>
          <a:prstGeom prst="rect">
            <a:avLst/>
          </a:prstGeom>
          <a:solidFill>
            <a:srgbClr val="DFDFD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40"/>
              </a:lnSpc>
            </a:pPr>
            <a:r>
              <a:rPr sz="4100" dirty="0">
                <a:latin typeface="Courier New" panose="02070309020205020404"/>
                <a:cs typeface="Courier New" panose="02070309020205020404"/>
              </a:rPr>
              <a:t>pip</a:t>
            </a:r>
            <a:r>
              <a:rPr sz="4100" spc="-2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4100" dirty="0">
                <a:latin typeface="Courier New" panose="02070309020205020404"/>
                <a:cs typeface="Courier New" panose="02070309020205020404"/>
              </a:rPr>
              <a:t>install</a:t>
            </a:r>
            <a:r>
              <a:rPr sz="4100" spc="-2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410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folium</a:t>
            </a:r>
            <a:endParaRPr sz="410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858645"/>
          </a:xfrm>
          <a:prstGeom prst="rect">
            <a:avLst/>
          </a:prstGeom>
        </p:spPr>
        <p:txBody>
          <a:bodyPr vert="horz" wrap="square" lIns="0" tIns="135429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lang="en-US" altLang="ru-RU" sz="5600"/>
              <a:t>Python </a:t>
            </a:r>
            <a:r>
              <a:rPr lang="en-US" altLang="en-US" sz="5600"/>
              <a:t>тіліндегі</a:t>
            </a:r>
            <a:r>
              <a:rPr lang="en-US" altLang="ru-RU" sz="5600"/>
              <a:t> </a:t>
            </a:r>
            <a:r>
              <a:rPr lang="en-US" altLang="en-US" sz="5600"/>
              <a:t>геокеңістіктік</a:t>
            </a:r>
            <a:r>
              <a:rPr lang="en-US" altLang="ru-RU" sz="5600"/>
              <a:t> </a:t>
            </a:r>
            <a:r>
              <a:rPr lang="en-US" altLang="en-US" sz="5600"/>
              <a:t>картаны</a:t>
            </a:r>
            <a:r>
              <a:rPr lang="en-US" altLang="ru-RU" sz="5600"/>
              <a:t> </a:t>
            </a:r>
            <a:r>
              <a:rPr lang="en-US" altLang="en-US" sz="5600"/>
              <a:t>визуализациялау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288" y="3384845"/>
            <a:ext cx="14532610" cy="502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345"/>
              </a:lnSpc>
              <a:spcBef>
                <a:spcPts val="95"/>
              </a:spcBef>
            </a:pPr>
            <a:r>
              <a:rPr sz="36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3650" spc="-8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импортирование</a:t>
            </a:r>
            <a:r>
              <a:rPr sz="3650" spc="-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библиотек</a:t>
            </a:r>
            <a:r>
              <a:rPr sz="3650" spc="-6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folium,</a:t>
            </a:r>
            <a:r>
              <a:rPr sz="3650" spc="-4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pandas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4345"/>
              </a:lnSpc>
            </a:pPr>
            <a:r>
              <a:rPr sz="36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import</a:t>
            </a:r>
            <a:r>
              <a:rPr sz="3650" b="1" spc="6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folium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</a:pPr>
            <a:r>
              <a:rPr sz="36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import</a:t>
            </a:r>
            <a:r>
              <a:rPr sz="3650" b="1" spc="9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pandas</a:t>
            </a:r>
            <a:r>
              <a:rPr sz="3650" spc="-1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as</a:t>
            </a:r>
            <a:r>
              <a:rPr sz="3650" spc="-3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pd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36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4340"/>
              </a:lnSpc>
              <a:spcBef>
                <a:spcPts val="5"/>
              </a:spcBef>
            </a:pPr>
            <a:r>
              <a:rPr sz="36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3650" spc="-7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инициализация</a:t>
            </a:r>
            <a:r>
              <a:rPr sz="3650" spc="-3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карты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4340"/>
              </a:lnSpc>
            </a:pPr>
            <a:r>
              <a:rPr sz="36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m</a:t>
            </a:r>
            <a:r>
              <a:rPr sz="3650" spc="-6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3650" b="1" spc="95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folium.</a:t>
            </a:r>
            <a:r>
              <a:rPr sz="3650" dirty="0">
                <a:solidFill>
                  <a:srgbClr val="FF1292"/>
                </a:solidFill>
                <a:latin typeface="Courier New" panose="02070309020205020404"/>
                <a:cs typeface="Courier New" panose="02070309020205020404"/>
              </a:rPr>
              <a:t>Map</a:t>
            </a:r>
            <a:r>
              <a:rPr sz="36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(location</a:t>
            </a:r>
            <a:r>
              <a:rPr sz="3650" spc="-1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3650" b="1" spc="10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[</a:t>
            </a:r>
            <a:r>
              <a:rPr sz="365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40</a:t>
            </a:r>
            <a:r>
              <a:rPr sz="36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3650" spc="-3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b="1" spc="-10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-</a:t>
            </a:r>
            <a:r>
              <a:rPr sz="3650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95</a:t>
            </a:r>
            <a:r>
              <a:rPr sz="36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],</a:t>
            </a:r>
            <a:r>
              <a:rPr sz="3650" spc="7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zoom_start</a:t>
            </a:r>
            <a:r>
              <a:rPr sz="3650" spc="-3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b="1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=</a:t>
            </a:r>
            <a:r>
              <a:rPr sz="3650" b="1" spc="114" dirty="0">
                <a:solidFill>
                  <a:srgbClr val="006699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spc="-25" dirty="0">
                <a:solidFill>
                  <a:srgbClr val="009900"/>
                </a:solidFill>
                <a:latin typeface="Courier New" panose="02070309020205020404"/>
                <a:cs typeface="Courier New" panose="02070309020205020404"/>
              </a:rPr>
              <a:t>4</a:t>
            </a:r>
            <a:r>
              <a:rPr sz="3650" spc="-25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)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36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4245"/>
              </a:lnSpc>
            </a:pPr>
            <a:r>
              <a:rPr sz="36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3650" spc="-55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65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показать</a:t>
            </a:r>
            <a:r>
              <a:rPr sz="3650" spc="-10" dirty="0">
                <a:solidFill>
                  <a:srgbClr val="008200"/>
                </a:solidFill>
                <a:latin typeface="Courier New" panose="02070309020205020404"/>
                <a:cs typeface="Courier New" panose="02070309020205020404"/>
              </a:rPr>
              <a:t> карту</a:t>
            </a:r>
            <a:endParaRPr sz="365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ts val="4245"/>
              </a:lnSpc>
            </a:pPr>
            <a:r>
              <a:rPr sz="36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m.save(</a:t>
            </a:r>
            <a:r>
              <a:rPr sz="3650" spc="-10" dirty="0">
                <a:solidFill>
                  <a:srgbClr val="0000FF"/>
                </a:solidFill>
                <a:latin typeface="Courier New" panose="02070309020205020404"/>
                <a:cs typeface="Courier New" panose="02070309020205020404"/>
              </a:rPr>
              <a:t>'my_map.html'</a:t>
            </a:r>
            <a:r>
              <a:rPr sz="3650" spc="-10" dirty="0">
                <a:solidFill>
                  <a:srgbClr val="273039"/>
                </a:solidFill>
                <a:latin typeface="Courier New" panose="02070309020205020404"/>
                <a:cs typeface="Courier New" panose="02070309020205020404"/>
              </a:rPr>
              <a:t>)</a:t>
            </a:r>
            <a:endParaRPr sz="365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549078"/>
            <a:ext cx="18237349" cy="120650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pc="-25" dirty="0"/>
              <a:t>Желілік</a:t>
            </a:r>
            <a:r>
              <a:rPr lang="en-US" altLang="ru-RU" spc="-25" dirty="0"/>
              <a:t> </a:t>
            </a:r>
            <a:r>
              <a:rPr lang="en-US" altLang="en-US" spc="-25" dirty="0"/>
              <a:t>диаграммалар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288" y="2997378"/>
            <a:ext cx="9896475" cy="624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260" indent="-416560">
              <a:lnSpc>
                <a:spcPts val="3720"/>
              </a:lnSpc>
              <a:spcBef>
                <a:spcPts val="100"/>
              </a:spcBef>
              <a:buSzPct val="125000"/>
              <a:buChar char="•"/>
              <a:tabLst>
                <a:tab pos="428625" algn="l"/>
              </a:tabLst>
            </a:pP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Желілік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диаграммалар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әсіресе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нысандар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арасындағы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күрделі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қарым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-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қатынастарды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визуализациялау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құнды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оларды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әлеуметтік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желілерді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интернет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инфрақұрылымы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биоинформатика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сияқты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салаларда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алмастырылмайтын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етеді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29260" indent="-416560">
              <a:lnSpc>
                <a:spcPts val="3720"/>
              </a:lnSpc>
              <a:spcBef>
                <a:spcPts val="100"/>
              </a:spcBef>
              <a:buSzPct val="125000"/>
              <a:buChar char="•"/>
              <a:tabLst>
                <a:tab pos="428625" algn="l"/>
              </a:tabLst>
            </a:pP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диаграммалар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түйіндерден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нысандарды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білдіретін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)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шекаралардан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(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қатынастарды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білдіретін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)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тұрады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429260" indent="-416560">
              <a:lnSpc>
                <a:spcPts val="3720"/>
              </a:lnSpc>
              <a:spcBef>
                <a:spcPts val="100"/>
              </a:spcBef>
              <a:buSzPct val="125000"/>
              <a:buChar char="•"/>
              <a:tabLst>
                <a:tab pos="428625" algn="l"/>
              </a:tabLst>
            </a:pP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Олар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әлеуметтік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байланыстар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ағындары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сияқты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деректердегі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қарым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-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қатынастар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өзара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әрекеттесуді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визуализациялау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өте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250">
                <a:latin typeface="Trebuchet MS" panose="020B0603020202020204"/>
                <a:cs typeface="Trebuchet MS" panose="020B0603020202020204"/>
              </a:rPr>
              <a:t>қолайлы</a:t>
            </a:r>
            <a:r>
              <a:rPr lang="en-US" altLang="ru-RU" sz="32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6764" y="3366430"/>
            <a:ext cx="7475030" cy="57026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283460"/>
          </a:xfrm>
          <a:prstGeom prst="rect">
            <a:avLst/>
          </a:prstGeom>
        </p:spPr>
        <p:txBody>
          <a:bodyPr vert="horz" wrap="square" lIns="0" tIns="129587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</a:pPr>
            <a:r>
              <a:rPr lang="en-US" altLang="en-US" spc="-10" dirty="0"/>
              <a:t>Деректерді</a:t>
            </a:r>
            <a:r>
              <a:rPr lang="en-US" altLang="ru-RU" spc="-10" dirty="0"/>
              <a:t> </a:t>
            </a:r>
            <a:r>
              <a:rPr lang="en-US" altLang="en-US" spc="-10" dirty="0"/>
              <a:t>визуализациялау</a:t>
            </a:r>
            <a:r>
              <a:rPr lang="en-US" altLang="ru-RU" spc="-10" dirty="0"/>
              <a:t> </a:t>
            </a:r>
            <a:r>
              <a:rPr lang="en-US" altLang="en-US" spc="-10" dirty="0"/>
              <a:t>неліктен</a:t>
            </a:r>
            <a:r>
              <a:rPr lang="en-US" altLang="ru-RU" spc="-10" dirty="0"/>
              <a:t> </a:t>
            </a:r>
            <a:r>
              <a:rPr lang="en-US" altLang="en-US" spc="-10" dirty="0"/>
              <a:t>маңызды</a:t>
            </a:r>
            <a:r>
              <a:rPr lang="en-US" altLang="ru-RU" spc="-1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1765" y="3498761"/>
            <a:ext cx="17621885" cy="477075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14350" marR="5080" indent="-502285">
              <a:lnSpc>
                <a:spcPts val="3800"/>
              </a:lnSpc>
              <a:spcBef>
                <a:spcPts val="1005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Мысал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келтірейік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Сіз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компанияның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2013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жылдан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2023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жылға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дейінгі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пайдасы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туралы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жинап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сызықтық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диаграмма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жасадыңыз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делік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4350" marR="5080" indent="-502285">
              <a:lnSpc>
                <a:spcPts val="3800"/>
              </a:lnSpc>
              <a:spcBef>
                <a:spcPts val="1005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Сызықтың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үнемі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өсіп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келе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жатқанын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2018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жылы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тек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төмендегенін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көру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өте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оңай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Осылайша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компанияның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2018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жылы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шығыннан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басқа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барлық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жылдар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бойы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үздіксіз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тапқанын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бірден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көруге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4350" marR="5080" indent="-502285">
              <a:lnSpc>
                <a:spcPts val="3800"/>
              </a:lnSpc>
              <a:spcBef>
                <a:spcPts val="1005"/>
              </a:spcBef>
              <a:buSzPct val="123000"/>
              <a:buChar char="•"/>
              <a:tabLst>
                <a:tab pos="51562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ақпаратты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кестесінен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тез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алу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қиын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визуализациялаудың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пайдалылығының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бір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ғана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мысалы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745" y="393700"/>
            <a:ext cx="18002250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en-US" spc="-65" dirty="0"/>
              <a:t>Деректерді</a:t>
            </a:r>
            <a:r>
              <a:rPr lang="en-US" altLang="ru-RU" spc="-65" dirty="0"/>
              <a:t> </a:t>
            </a:r>
            <a:r>
              <a:rPr lang="en-US" altLang="en-US" spc="-65" dirty="0"/>
              <a:t>визуализациялаудың</a:t>
            </a:r>
            <a:r>
              <a:rPr lang="en-US" altLang="ru-RU" spc="-65" dirty="0"/>
              <a:t> </a:t>
            </a:r>
            <a:r>
              <a:rPr lang="en-US" altLang="en-US" spc="-65" dirty="0"/>
              <a:t>қолданылуы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6250" y="2474595"/>
            <a:ext cx="961707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6850" b="1">
                <a:latin typeface="Arial" panose="020B0604020202020204"/>
                <a:cs typeface="Arial" panose="020B0604020202020204"/>
              </a:rPr>
              <a:t>Денсаулық</a:t>
            </a:r>
            <a:r>
              <a:rPr lang="en-US" altLang="ru-RU" sz="6850" b="1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6850" b="1">
                <a:latin typeface="Arial" panose="020B0604020202020204"/>
                <a:cs typeface="Arial" panose="020B0604020202020204"/>
              </a:rPr>
              <a:t>сақтау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3288" y="3544857"/>
            <a:ext cx="17997805" cy="6029325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513715" indent="-501015">
              <a:lnSpc>
                <a:spcPct val="100000"/>
              </a:lnSpc>
              <a:spcBef>
                <a:spcPts val="2220"/>
              </a:spcBef>
              <a:buSzPct val="89000"/>
              <a:buFont typeface="Trebuchet MS" panose="020B0603020202020204"/>
              <a:buChar char="•"/>
              <a:tabLst>
                <a:tab pos="513715" algn="l"/>
              </a:tabLst>
            </a:pPr>
            <a:r>
              <a:rPr lang="en-US" altLang="en-US" sz="6000" b="1">
                <a:latin typeface="Trebuchet MS" panose="020B0603020202020204"/>
                <a:cs typeface="Trebuchet MS" panose="020B0603020202020204"/>
              </a:rPr>
              <a:t>Мысал</a:t>
            </a:r>
            <a:r>
              <a:rPr lang="en-US" altLang="ru-RU" sz="6000" b="1">
                <a:latin typeface="Trebuchet MS" panose="020B0603020202020204"/>
                <a:cs typeface="Trebuchet MS" panose="020B0603020202020204"/>
              </a:rPr>
              <a:t>:</a:t>
            </a:r>
          </a:p>
          <a:p>
            <a:pPr marL="513715" indent="-501015">
              <a:lnSpc>
                <a:spcPct val="100000"/>
              </a:lnSpc>
              <a:spcBef>
                <a:spcPts val="2220"/>
              </a:spcBef>
              <a:buSzPct val="89000"/>
              <a:buFont typeface="Trebuchet MS" panose="020B0603020202020204"/>
              <a:buChar char="•"/>
              <a:tabLst>
                <a:tab pos="51371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Джонс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Хопкинс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университеті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COVID-19-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жаһандық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таралуын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нақты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уақыт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режимінде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бақылау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визуализациялауды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пайдалана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отырып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COVID-19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бақылау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тақтасын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жасады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3715" indent="-501015">
              <a:lnSpc>
                <a:spcPct val="100000"/>
              </a:lnSpc>
              <a:spcBef>
                <a:spcPts val="2220"/>
              </a:spcBef>
              <a:buSzPct val="89000"/>
              <a:buFont typeface="Trebuchet MS" panose="020B0603020202020204"/>
              <a:buChar char="•"/>
              <a:tabLst>
                <a:tab pos="513715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бақылау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тақтасында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инфекция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деңгейі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өлім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-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жітім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сауығу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деңгейі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вакцинацияны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енгізу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туралы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көрсетілді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денсаулық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сақтау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мамандары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саясаткерлерге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хабардар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шешімдер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қабылдауға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пандемияға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тиімді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жауап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беруге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мүмкіндік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0" y="396875"/>
            <a:ext cx="17293590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en-US" spc="-65" dirty="0"/>
              <a:t>Деректерді</a:t>
            </a:r>
            <a:r>
              <a:rPr lang="en-US" altLang="ru-RU" spc="-65" dirty="0"/>
              <a:t> </a:t>
            </a:r>
            <a:r>
              <a:rPr lang="en-US" altLang="en-US" spc="-65" dirty="0"/>
              <a:t>визуализациялаудың</a:t>
            </a:r>
            <a:r>
              <a:rPr lang="en-US" altLang="ru-RU" spc="-65" dirty="0"/>
              <a:t> </a:t>
            </a:r>
            <a:r>
              <a:rPr lang="en-US" altLang="en-US" spc="-65" dirty="0"/>
              <a:t>қолданылуы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1375" y="2225388"/>
            <a:ext cx="17440275" cy="8873490"/>
          </a:xfrm>
          <a:prstGeom prst="rect">
            <a:avLst/>
          </a:prstGeom>
        </p:spPr>
        <p:txBody>
          <a:bodyPr vert="horz" wrap="square" lIns="0" tIns="5822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85"/>
              </a:spcBef>
            </a:pPr>
            <a:r>
              <a:rPr lang="en-US" altLang="en-US" sz="6600" b="1" spc="-10" dirty="0">
                <a:latin typeface="Arial" panose="020B0604020202020204"/>
                <a:cs typeface="Arial" panose="020B0604020202020204"/>
              </a:rPr>
              <a:t>Қаржы</a:t>
            </a:r>
          </a:p>
          <a:p>
            <a:pPr marL="12700">
              <a:lnSpc>
                <a:spcPct val="100000"/>
              </a:lnSpc>
              <a:spcBef>
                <a:spcPts val="4585"/>
              </a:spcBef>
            </a:pPr>
            <a:r>
              <a:rPr lang="en-US" altLang="en-US" sz="5400">
                <a:latin typeface="Trebuchet MS" panose="020B0603020202020204"/>
                <a:cs typeface="Trebuchet MS" panose="020B0603020202020204"/>
              </a:rPr>
              <a:t>Мысал</a:t>
            </a:r>
            <a:r>
              <a:rPr lang="en-US" altLang="ru-RU" sz="5400">
                <a:latin typeface="Trebuchet MS" panose="020B0603020202020204"/>
                <a:cs typeface="Trebuchet MS" panose="020B0603020202020204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585"/>
              </a:spcBef>
            </a:pPr>
            <a:r>
              <a:rPr lang="ru-RU" altLang="en-US" sz="3800">
                <a:latin typeface="Trebuchet MS" panose="020B0603020202020204"/>
                <a:cs typeface="Trebuchet MS" panose="020B0603020202020204"/>
              </a:rPr>
              <a:t>  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JPMorgan Chase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нарықтық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үрдістерді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бақылау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алаяқтық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әрекеттерді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анықтау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визуализациялауды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пайдаланады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585"/>
              </a:spcBef>
            </a:pPr>
            <a:r>
              <a:rPr lang="ru-RU" altLang="en-US" sz="3800">
                <a:latin typeface="Trebuchet MS" panose="020B0603020202020204"/>
                <a:cs typeface="Trebuchet MS" panose="020B0603020202020204"/>
              </a:rPr>
              <a:t>  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Олардың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визуализация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құралдары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нақты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уақыт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режимінде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сауда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деректерінің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көлемін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талдай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алады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алаяқтықты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көрсетуі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мүмкін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ерекше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үлгілерді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транзакцияларды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анықтауға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көмектеседі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585"/>
              </a:spcBef>
            </a:pPr>
            <a:r>
              <a:rPr lang="ru-RU" altLang="en-US" sz="3800">
                <a:latin typeface="Trebuchet MS" panose="020B0603020202020204"/>
                <a:cs typeface="Trebuchet MS" panose="020B0603020202020204"/>
              </a:rPr>
              <a:t>  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Бұл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банкке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тәуекелдерді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азайту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клиенттерінің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активтерін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қорғау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жедел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шаралар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қабылдауға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мүмкіндік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800">
                <a:latin typeface="Trebuchet MS" panose="020B0603020202020204"/>
                <a:cs typeface="Trebuchet MS" panose="020B0603020202020204"/>
              </a:rPr>
              <a:t>береді</a:t>
            </a:r>
            <a:r>
              <a:rPr lang="en-US" altLang="ru-RU" sz="380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953" y="396725"/>
            <a:ext cx="15001875" cy="216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en-US" spc="-65" dirty="0"/>
              <a:t>Деректерді</a:t>
            </a:r>
            <a:r>
              <a:rPr lang="en-US" altLang="ru-RU" spc="-65" dirty="0"/>
              <a:t> </a:t>
            </a:r>
            <a:r>
              <a:rPr lang="en-US" altLang="en-US" spc="-65" dirty="0"/>
              <a:t>визуализациялаудың</a:t>
            </a:r>
            <a:r>
              <a:rPr lang="en-US" altLang="ru-RU" spc="-65" dirty="0"/>
              <a:t> </a:t>
            </a:r>
            <a:r>
              <a:rPr lang="en-US" altLang="en-US" spc="-65" dirty="0"/>
              <a:t>қолданылуы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0975" y="2682697"/>
            <a:ext cx="8844280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6850" b="1">
                <a:latin typeface="Arial" panose="020B0604020202020204"/>
                <a:cs typeface="Arial" panose="020B0604020202020204"/>
              </a:rPr>
              <a:t>Бөлшек</a:t>
            </a:r>
            <a:r>
              <a:rPr lang="en-US" altLang="ru-RU" sz="6850" b="1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6850" b="1">
                <a:latin typeface="Arial" panose="020B0604020202020204"/>
                <a:cs typeface="Arial" panose="020B0604020202020204"/>
              </a:rPr>
              <a:t>сауда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8353" y="3368850"/>
            <a:ext cx="17150080" cy="6122035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513715" indent="-501015">
              <a:lnSpc>
                <a:spcPct val="100000"/>
              </a:lnSpc>
              <a:spcBef>
                <a:spcPts val="2220"/>
              </a:spcBef>
              <a:buSzPct val="89000"/>
              <a:buFont typeface="Trebuchet MS" panose="020B0603020202020204"/>
              <a:buChar char="•"/>
              <a:tabLst>
                <a:tab pos="513715" algn="l"/>
              </a:tabLst>
            </a:pPr>
            <a:r>
              <a:rPr lang="en-US" altLang="en-US" sz="6600">
                <a:latin typeface="Trebuchet MS" panose="020B0603020202020204"/>
                <a:cs typeface="Trebuchet MS" panose="020B0603020202020204"/>
              </a:rPr>
              <a:t>Мысал</a:t>
            </a:r>
            <a:r>
              <a:rPr lang="en-US" altLang="ru-RU" sz="6600">
                <a:latin typeface="Trebuchet MS" panose="020B0603020202020204"/>
                <a:cs typeface="Trebuchet MS" panose="020B0603020202020204"/>
              </a:rPr>
              <a:t>:</a:t>
            </a:r>
          </a:p>
          <a:p>
            <a:pPr marL="513715" indent="-501015">
              <a:lnSpc>
                <a:spcPct val="100000"/>
              </a:lnSpc>
              <a:spcBef>
                <a:spcPts val="2220"/>
              </a:spcBef>
              <a:buSzPct val="89000"/>
              <a:buFont typeface="Trebuchet MS" panose="020B0603020202020204"/>
              <a:buChar char="•"/>
              <a:tabLst>
                <a:tab pos="513715" algn="l"/>
              </a:tabLst>
            </a:pP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Walmart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жеткізу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тізбегін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оңтайландыру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сату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стратегияларын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жақсарту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үлкен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визуализациялауды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пайдаланады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513715" indent="-501015">
              <a:lnSpc>
                <a:spcPct val="100000"/>
              </a:lnSpc>
              <a:spcBef>
                <a:spcPts val="2220"/>
              </a:spcBef>
              <a:buSzPct val="89000"/>
              <a:buFont typeface="Trebuchet MS" panose="020B0603020202020204"/>
              <a:buChar char="•"/>
              <a:tabLst>
                <a:tab pos="513715" algn="l"/>
              </a:tabLst>
            </a:pP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Walmart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интерактивті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басқару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тақталарын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пайдаланып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сату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қор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деңгейлерін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тұтынушылардың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қалауларын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талдау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арқылы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үрдістерді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анықтай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алады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сұранысты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болжайды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өнімдердің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қажет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болған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кезде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қажет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жерде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қолжетімді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болуын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қамтамасыз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ету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логистикасын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оңтайландырады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022850" y="5470525"/>
            <a:ext cx="10058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6553" y="320399"/>
            <a:ext cx="16125825" cy="334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1440">
              <a:lnSpc>
                <a:spcPts val="8700"/>
              </a:lnSpc>
            </a:pPr>
            <a:r>
              <a:rPr lang="en-US" altLang="en-US" spc="-50" dirty="0"/>
              <a:t>Тікелей</a:t>
            </a:r>
            <a:r>
              <a:rPr lang="en-US" altLang="ru-RU" spc="-50" dirty="0"/>
              <a:t> </a:t>
            </a:r>
            <a:r>
              <a:rPr lang="en-US" altLang="en-US" spc="-50" dirty="0"/>
              <a:t>визуализациялар</a:t>
            </a:r>
            <a:r>
              <a:rPr lang="en-US" altLang="ru-RU" spc="-50" dirty="0"/>
              <a:t> </a:t>
            </a:r>
            <a:r>
              <a:rPr lang="en-US" altLang="en-US" spc="-50" dirty="0"/>
              <a:t>Жақсы</a:t>
            </a:r>
            <a:r>
              <a:rPr lang="en-US" altLang="ru-RU" spc="-50" dirty="0"/>
              <a:t> </a:t>
            </a:r>
            <a:r>
              <a:rPr lang="en-US" altLang="en-US" spc="-50" dirty="0"/>
              <a:t>визуализацияларды</a:t>
            </a:r>
            <a:r>
              <a:rPr lang="en-US" altLang="ru-RU" spc="-50" dirty="0"/>
              <a:t> </a:t>
            </a:r>
            <a:r>
              <a:rPr lang="en-US" altLang="en-US" spc="-50" dirty="0"/>
              <a:t>қалай</a:t>
            </a:r>
            <a:r>
              <a:rPr lang="en-US" altLang="ru-RU" spc="-50" dirty="0"/>
              <a:t> </a:t>
            </a:r>
            <a:r>
              <a:rPr lang="en-US" altLang="en-US" spc="-50" dirty="0"/>
              <a:t>жасауға</a:t>
            </a:r>
            <a:r>
              <a:rPr lang="en-US" altLang="ru-RU" spc="-50" dirty="0"/>
              <a:t> </a:t>
            </a:r>
            <a:r>
              <a:rPr lang="en-US" altLang="en-US" spc="-50" dirty="0"/>
              <a:t>болады</a:t>
            </a:r>
            <a:r>
              <a:rPr lang="en-US" altLang="ru-RU" spc="-5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050" y="3902075"/>
            <a:ext cx="11539855" cy="640270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62915" marR="1445895" indent="-450850">
              <a:lnSpc>
                <a:spcPct val="80000"/>
              </a:lnSpc>
              <a:spcBef>
                <a:spcPts val="965"/>
              </a:spcBef>
              <a:buSzPct val="123000"/>
              <a:buFont typeface="Trebuchet MS" panose="020B0603020202020204"/>
              <a:buChar char="•"/>
              <a:tabLst>
                <a:tab pos="464820" algn="l"/>
              </a:tabLst>
            </a:pP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Белгілі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бір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деректер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түрін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дәл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көрсететін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диаграмманы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таңдаңыз</a:t>
            </a:r>
          </a:p>
          <a:p>
            <a:pPr marL="462915" marR="1445895" indent="-450850">
              <a:lnSpc>
                <a:spcPct val="80000"/>
              </a:lnSpc>
              <a:spcBef>
                <a:spcPts val="965"/>
              </a:spcBef>
              <a:buSzPct val="123000"/>
              <a:buFont typeface="Trebuchet MS" panose="020B0603020202020204"/>
              <a:buChar char="•"/>
              <a:tabLst>
                <a:tab pos="464820" algn="l"/>
              </a:tabLst>
            </a:pP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Пайдаланушыға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негізгі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көрсеткіштерді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тез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бағалауға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көмектесу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түстерді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пайдаланыңыз</a:t>
            </a:r>
          </a:p>
          <a:p>
            <a:pPr marL="462915" marR="1445895" indent="-450850">
              <a:lnSpc>
                <a:spcPct val="80000"/>
              </a:lnSpc>
              <a:spcBef>
                <a:spcPts val="965"/>
              </a:spcBef>
              <a:buSzPct val="123000"/>
              <a:buFont typeface="Trebuchet MS" panose="020B0603020202020204"/>
              <a:buChar char="•"/>
              <a:tabLst>
                <a:tab pos="464820" algn="l"/>
              </a:tabLst>
            </a:pP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Ең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маңызды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сәттерді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ерекшелеу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үшін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пішіндер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,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өлшемдер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және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түс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қанықтылығы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арқылы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баса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назар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аударыңыз</a:t>
            </a:r>
          </a:p>
          <a:p>
            <a:pPr marL="462915" marR="1445895" indent="-450850">
              <a:lnSpc>
                <a:spcPct val="80000"/>
              </a:lnSpc>
              <a:spcBef>
                <a:spcPts val="965"/>
              </a:spcBef>
              <a:buSzPct val="123000"/>
              <a:buFont typeface="Trebuchet MS" panose="020B0603020202020204"/>
              <a:buChar char="•"/>
              <a:tabLst>
                <a:tab pos="464820" algn="l"/>
              </a:tabLst>
            </a:pP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Деректердегі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байланыстарды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түсінуді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жасырмайтын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немесе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бұрмаламайтын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визуализация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дизайнын</a:t>
            </a:r>
            <a:r>
              <a:rPr lang="en-US" altLang="ru-RU" sz="400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>
                <a:latin typeface="Trebuchet MS" panose="020B0603020202020204"/>
                <a:cs typeface="Trebuchet MS" panose="020B0603020202020204"/>
              </a:rPr>
              <a:t>таңдаңыз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9375" y="3114977"/>
            <a:ext cx="5315577" cy="675267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775" y="832485"/>
            <a:ext cx="17490440" cy="3364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3505" marR="5080" indent="-91440">
              <a:lnSpc>
                <a:spcPts val="8700"/>
              </a:lnSpc>
              <a:spcBef>
                <a:spcPts val="135"/>
              </a:spcBef>
            </a:pPr>
            <a:r>
              <a:rPr lang="en-US" altLang="en-US" sz="6000"/>
              <a:t>Деректерді</a:t>
            </a:r>
            <a:r>
              <a:rPr lang="en-US" altLang="ru-RU" sz="6000"/>
              <a:t> </a:t>
            </a:r>
            <a:r>
              <a:rPr lang="en-US" altLang="en-US" sz="6000"/>
              <a:t>визуализациялауды</a:t>
            </a:r>
            <a:r>
              <a:rPr lang="en-US" altLang="ru-RU" sz="6000"/>
              <a:t> </a:t>
            </a:r>
            <a:r>
              <a:rPr lang="en-US" altLang="en-US" sz="6000"/>
              <a:t>пайдалану</a:t>
            </a:r>
            <a:r>
              <a:rPr lang="en-US" altLang="ru-RU" sz="6000"/>
              <a:t> </a:t>
            </a:r>
            <a:r>
              <a:rPr lang="en-US" altLang="en-US" sz="6000"/>
              <a:t>Деректерді</a:t>
            </a:r>
            <a:r>
              <a:rPr lang="en-US" altLang="ru-RU" sz="6000"/>
              <a:t> </a:t>
            </a:r>
            <a:r>
              <a:rPr lang="en-US" altLang="en-US" sz="6000"/>
              <a:t>визуализациялау</a:t>
            </a:r>
            <a:r>
              <a:rPr lang="en-US" altLang="ru-RU" sz="6000"/>
              <a:t> </a:t>
            </a:r>
            <a:r>
              <a:rPr lang="en-US" altLang="en-US" sz="6000"/>
              <a:t>кітапханалары</a:t>
            </a:r>
            <a:br>
              <a:rPr lang="en-US" altLang="en-US" sz="6000"/>
            </a:br>
            <a:r>
              <a:rPr lang="en-US" altLang="en-US" sz="6000"/>
              <a:t>Бұл</a:t>
            </a:r>
            <a:r>
              <a:rPr lang="en-US" altLang="ru-RU" sz="6000"/>
              <a:t> </a:t>
            </a:r>
            <a:r>
              <a:rPr lang="en-US" altLang="en-US" sz="6000"/>
              <a:t>модульде</a:t>
            </a:r>
            <a:r>
              <a:rPr lang="en-US" altLang="ru-RU" sz="6000"/>
              <a:t> </a:t>
            </a:r>
            <a:r>
              <a:rPr lang="en-US" altLang="en-US" sz="6000"/>
              <a:t>қолданылады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288" y="4986782"/>
            <a:ext cx="681418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sz="3950" spc="-75" dirty="0">
                <a:latin typeface="Trebuchet MS" panose="020B0603020202020204"/>
                <a:cs typeface="Trebuchet MS" panose="020B0603020202020204"/>
              </a:rPr>
              <a:t>Python</a:t>
            </a:r>
            <a:r>
              <a:rPr sz="3950" spc="-1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70" dirty="0">
                <a:latin typeface="Trebuchet MS" panose="020B0603020202020204"/>
                <a:cs typeface="Trebuchet MS" panose="020B0603020202020204"/>
              </a:rPr>
              <a:t>(Matplotlib,</a:t>
            </a:r>
            <a:r>
              <a:rPr sz="3950" spc="-1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Seaborn)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0050" y="6985059"/>
            <a:ext cx="5370440" cy="14500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27464" y="6996507"/>
            <a:ext cx="4187846" cy="100429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" y="528955"/>
            <a:ext cx="19194145" cy="2336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marR="5080" indent="-91440">
              <a:lnSpc>
                <a:spcPct val="118000"/>
              </a:lnSpc>
              <a:spcBef>
                <a:spcPts val="105"/>
              </a:spcBef>
            </a:pPr>
            <a:r>
              <a:rPr lang="en-US" altLang="en-US" sz="6400" spc="-10" dirty="0"/>
              <a:t>Деректерді</a:t>
            </a:r>
            <a:r>
              <a:rPr lang="en-US" altLang="ru-RU" sz="6400" spc="-10" dirty="0"/>
              <a:t> </a:t>
            </a:r>
            <a:r>
              <a:rPr lang="en-US" altLang="en-US" sz="6400" spc="-10" dirty="0"/>
              <a:t>визуализациялаудың</a:t>
            </a:r>
            <a:r>
              <a:rPr lang="en-US" altLang="ru-RU" sz="6400" spc="-10" dirty="0"/>
              <a:t> </a:t>
            </a:r>
            <a:r>
              <a:rPr lang="en-US" altLang="en-US" sz="6400" spc="-10" dirty="0"/>
              <a:t>қолданылуы</a:t>
            </a:r>
            <a:r>
              <a:rPr lang="en-US" altLang="ru-RU" sz="6400" spc="-10" dirty="0"/>
              <a:t> </a:t>
            </a:r>
            <a:r>
              <a:rPr lang="en-US" altLang="en-US" sz="6400" spc="-10" dirty="0"/>
              <a:t>Қамтылған</a:t>
            </a:r>
            <a:r>
              <a:rPr lang="en-US" altLang="ru-RU" sz="6400" spc="-10" dirty="0"/>
              <a:t> </a:t>
            </a:r>
            <a:r>
              <a:rPr lang="en-US" altLang="en-US" sz="6400" spc="-10" dirty="0"/>
              <a:t>визуализация</a:t>
            </a:r>
            <a:r>
              <a:rPr lang="en-US" altLang="ru-RU" sz="6400" spc="-10" dirty="0"/>
              <a:t> </a:t>
            </a:r>
            <a:r>
              <a:rPr lang="en-US" altLang="en-US" sz="6400" spc="-10" dirty="0"/>
              <a:t>түрлері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0445" y="3794790"/>
            <a:ext cx="5438140" cy="4959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Гистограмма</a:t>
            </a:r>
          </a:p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Сызықтық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диаграмма</a:t>
            </a:r>
          </a:p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endParaRPr lang="en-US" altLang="en-US" sz="3950">
              <a:latin typeface="Trebuchet MS" panose="020B0603020202020204"/>
              <a:cs typeface="Trebuchet MS" panose="020B0603020202020204"/>
            </a:endParaRPr>
          </a:p>
          <a:p>
            <a:pPr marL="514985" indent="-502285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Жылулық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картасы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97313" y="3690780"/>
            <a:ext cx="5588000" cy="343789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14985" marR="5080" indent="-502920">
              <a:lnSpc>
                <a:spcPts val="3800"/>
              </a:lnSpc>
              <a:spcBef>
                <a:spcPts val="100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Геокеңістіктік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карталар</a:t>
            </a:r>
          </a:p>
          <a:p>
            <a:pPr marL="514985" marR="5080" indent="-502920">
              <a:lnSpc>
                <a:spcPts val="3800"/>
              </a:lnSpc>
              <a:spcBef>
                <a:spcPts val="1005"/>
              </a:spcBef>
              <a:buSzPct val="123000"/>
              <a:buChar char="•"/>
              <a:tabLst>
                <a:tab pos="514350" algn="l"/>
              </a:tabLst>
            </a:pP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marR="5080" indent="-502920">
              <a:lnSpc>
                <a:spcPts val="3800"/>
              </a:lnSpc>
              <a:spcBef>
                <a:spcPts val="1005"/>
              </a:spcBef>
              <a:buSzPct val="123000"/>
              <a:buChar char="•"/>
              <a:tabLst>
                <a:tab pos="514350" algn="l"/>
              </a:tabLst>
            </a:pPr>
            <a:endParaRPr lang="en-US" altLang="ru-RU" sz="3950">
              <a:latin typeface="Trebuchet MS" panose="020B0603020202020204"/>
              <a:cs typeface="Trebuchet MS" panose="020B0603020202020204"/>
            </a:endParaRPr>
          </a:p>
          <a:p>
            <a:pPr marL="514985" marR="5080" indent="-502920">
              <a:lnSpc>
                <a:spcPts val="3800"/>
              </a:lnSpc>
              <a:spcBef>
                <a:spcPts val="1005"/>
              </a:spcBef>
              <a:buSzPct val="123000"/>
              <a:buChar char="•"/>
              <a:tabLst>
                <a:tab pos="51435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Желілік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диаграммалар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5171" y="5222616"/>
            <a:ext cx="1580348" cy="14630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485" y="3610264"/>
            <a:ext cx="1286223" cy="13136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9836" y="7657906"/>
            <a:ext cx="1868376" cy="151329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5988101" y="3700311"/>
            <a:ext cx="3381375" cy="1563370"/>
            <a:chOff x="15988101" y="3700311"/>
            <a:chExt cx="3381375" cy="15633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47895" y="3817523"/>
              <a:ext cx="3124120" cy="1392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998571" y="3710781"/>
              <a:ext cx="3360420" cy="1542415"/>
            </a:xfrm>
            <a:custGeom>
              <a:avLst/>
              <a:gdLst/>
              <a:ahLst/>
              <a:cxnLst/>
              <a:rect l="l" t="t" r="r" b="b"/>
              <a:pathLst>
                <a:path w="3360419" h="1542414">
                  <a:moveTo>
                    <a:pt x="-404" y="1542187"/>
                  </a:moveTo>
                  <a:lnTo>
                    <a:pt x="3359549" y="1542187"/>
                  </a:lnTo>
                  <a:lnTo>
                    <a:pt x="3359549" y="192"/>
                  </a:lnTo>
                  <a:lnTo>
                    <a:pt x="-404" y="192"/>
                  </a:lnTo>
                  <a:lnTo>
                    <a:pt x="-404" y="1542187"/>
                  </a:lnTo>
                  <a:close/>
                </a:path>
              </a:pathLst>
            </a:custGeom>
            <a:ln w="20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24815" y="6031839"/>
            <a:ext cx="1258792" cy="125879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552419" y="1976342"/>
            <a:ext cx="1243965" cy="1181100"/>
          </a:xfrm>
          <a:custGeom>
            <a:avLst/>
            <a:gdLst/>
            <a:ahLst/>
            <a:cxnLst/>
            <a:rect l="l" t="t" r="r" b="b"/>
            <a:pathLst>
              <a:path w="1243965" h="1181100">
                <a:moveTo>
                  <a:pt x="1120734" y="235"/>
                </a:moveTo>
                <a:lnTo>
                  <a:pt x="1080476" y="29191"/>
                </a:lnTo>
                <a:lnTo>
                  <a:pt x="1025360" y="82910"/>
                </a:lnTo>
                <a:lnTo>
                  <a:pt x="991070" y="117961"/>
                </a:lnTo>
                <a:lnTo>
                  <a:pt x="953225" y="157711"/>
                </a:lnTo>
                <a:lnTo>
                  <a:pt x="912459" y="201017"/>
                </a:lnTo>
                <a:lnTo>
                  <a:pt x="869280" y="247498"/>
                </a:lnTo>
                <a:lnTo>
                  <a:pt x="824324" y="296392"/>
                </a:lnTo>
                <a:lnTo>
                  <a:pt x="731616" y="398624"/>
                </a:lnTo>
                <a:lnTo>
                  <a:pt x="639289" y="501619"/>
                </a:lnTo>
                <a:lnTo>
                  <a:pt x="552169" y="600041"/>
                </a:lnTo>
                <a:lnTo>
                  <a:pt x="475336" y="688050"/>
                </a:lnTo>
                <a:lnTo>
                  <a:pt x="413616" y="760057"/>
                </a:lnTo>
                <a:lnTo>
                  <a:pt x="362817" y="820889"/>
                </a:lnTo>
                <a:lnTo>
                  <a:pt x="352531" y="832445"/>
                </a:lnTo>
                <a:lnTo>
                  <a:pt x="301351" y="767550"/>
                </a:lnTo>
                <a:lnTo>
                  <a:pt x="243694" y="688685"/>
                </a:lnTo>
                <a:lnTo>
                  <a:pt x="211564" y="647157"/>
                </a:lnTo>
                <a:lnTo>
                  <a:pt x="182355" y="613630"/>
                </a:lnTo>
                <a:lnTo>
                  <a:pt x="152257" y="580738"/>
                </a:lnTo>
                <a:lnTo>
                  <a:pt x="137271" y="572229"/>
                </a:lnTo>
                <a:lnTo>
                  <a:pt x="128635" y="572229"/>
                </a:lnTo>
                <a:lnTo>
                  <a:pt x="109586" y="576674"/>
                </a:lnTo>
                <a:lnTo>
                  <a:pt x="98537" y="578960"/>
                </a:lnTo>
                <a:lnTo>
                  <a:pt x="86980" y="582262"/>
                </a:lnTo>
                <a:lnTo>
                  <a:pt x="75170" y="588104"/>
                </a:lnTo>
                <a:lnTo>
                  <a:pt x="73138" y="593437"/>
                </a:lnTo>
                <a:lnTo>
                  <a:pt x="74027" y="600041"/>
                </a:lnTo>
                <a:lnTo>
                  <a:pt x="76186" y="607153"/>
                </a:lnTo>
                <a:lnTo>
                  <a:pt x="77709" y="614519"/>
                </a:lnTo>
                <a:lnTo>
                  <a:pt x="71106" y="621758"/>
                </a:lnTo>
                <a:lnTo>
                  <a:pt x="53707" y="626457"/>
                </a:lnTo>
                <a:lnTo>
                  <a:pt x="31737" y="631917"/>
                </a:lnTo>
                <a:lnTo>
                  <a:pt x="11417" y="640807"/>
                </a:lnTo>
                <a:lnTo>
                  <a:pt x="9766" y="645252"/>
                </a:lnTo>
                <a:lnTo>
                  <a:pt x="11290" y="651729"/>
                </a:lnTo>
                <a:lnTo>
                  <a:pt x="13195" y="658206"/>
                </a:lnTo>
                <a:lnTo>
                  <a:pt x="12814" y="662778"/>
                </a:lnTo>
                <a:lnTo>
                  <a:pt x="5956" y="669127"/>
                </a:lnTo>
                <a:lnTo>
                  <a:pt x="1257" y="672937"/>
                </a:lnTo>
                <a:lnTo>
                  <a:pt x="-393" y="677509"/>
                </a:lnTo>
                <a:lnTo>
                  <a:pt x="21450" y="730213"/>
                </a:lnTo>
                <a:lnTo>
                  <a:pt x="43039" y="774027"/>
                </a:lnTo>
                <a:lnTo>
                  <a:pt x="66153" y="817079"/>
                </a:lnTo>
                <a:lnTo>
                  <a:pt x="90028" y="859750"/>
                </a:lnTo>
                <a:lnTo>
                  <a:pt x="114539" y="902548"/>
                </a:lnTo>
                <a:lnTo>
                  <a:pt x="138922" y="945853"/>
                </a:lnTo>
                <a:lnTo>
                  <a:pt x="163051" y="990048"/>
                </a:lnTo>
                <a:lnTo>
                  <a:pt x="186165" y="1035767"/>
                </a:lnTo>
                <a:lnTo>
                  <a:pt x="222486" y="1102187"/>
                </a:lnTo>
                <a:lnTo>
                  <a:pt x="251060" y="1137619"/>
                </a:lnTo>
                <a:lnTo>
                  <a:pt x="273031" y="1150064"/>
                </a:lnTo>
                <a:lnTo>
                  <a:pt x="290175" y="1147778"/>
                </a:lnTo>
                <a:lnTo>
                  <a:pt x="304018" y="1138889"/>
                </a:lnTo>
                <a:lnTo>
                  <a:pt x="315828" y="1131650"/>
                </a:lnTo>
                <a:lnTo>
                  <a:pt x="327258" y="1134063"/>
                </a:lnTo>
                <a:lnTo>
                  <a:pt x="351515" y="1156160"/>
                </a:lnTo>
                <a:lnTo>
                  <a:pt x="369802" y="1172416"/>
                </a:lnTo>
                <a:lnTo>
                  <a:pt x="384915" y="1181179"/>
                </a:lnTo>
                <a:lnTo>
                  <a:pt x="399773" y="1180417"/>
                </a:lnTo>
                <a:lnTo>
                  <a:pt x="417299" y="1168479"/>
                </a:lnTo>
                <a:lnTo>
                  <a:pt x="450318" y="1131650"/>
                </a:lnTo>
                <a:lnTo>
                  <a:pt x="574775" y="971507"/>
                </a:lnTo>
                <a:lnTo>
                  <a:pt x="590015" y="950679"/>
                </a:lnTo>
                <a:lnTo>
                  <a:pt x="610080" y="923883"/>
                </a:lnTo>
                <a:lnTo>
                  <a:pt x="680563" y="832445"/>
                </a:lnTo>
                <a:lnTo>
                  <a:pt x="764889" y="725387"/>
                </a:lnTo>
                <a:lnTo>
                  <a:pt x="882107" y="578325"/>
                </a:lnTo>
                <a:lnTo>
                  <a:pt x="1000341" y="432151"/>
                </a:lnTo>
                <a:lnTo>
                  <a:pt x="1072729" y="343635"/>
                </a:lnTo>
                <a:lnTo>
                  <a:pt x="1135085" y="268834"/>
                </a:lnTo>
                <a:lnTo>
                  <a:pt x="1161119" y="237973"/>
                </a:lnTo>
                <a:lnTo>
                  <a:pt x="1209251" y="183238"/>
                </a:lnTo>
                <a:lnTo>
                  <a:pt x="1217633" y="172951"/>
                </a:lnTo>
                <a:lnTo>
                  <a:pt x="1225379" y="162029"/>
                </a:lnTo>
                <a:lnTo>
                  <a:pt x="1231983" y="150346"/>
                </a:lnTo>
                <a:lnTo>
                  <a:pt x="1240746" y="131804"/>
                </a:lnTo>
                <a:lnTo>
                  <a:pt x="1243159" y="119993"/>
                </a:lnTo>
                <a:lnTo>
                  <a:pt x="1219411" y="88244"/>
                </a:lnTo>
                <a:lnTo>
                  <a:pt x="1205060" y="83291"/>
                </a:lnTo>
                <a:lnTo>
                  <a:pt x="1197567" y="83291"/>
                </a:lnTo>
                <a:lnTo>
                  <a:pt x="1181312" y="81386"/>
                </a:lnTo>
                <a:lnTo>
                  <a:pt x="1170644" y="74782"/>
                </a:lnTo>
                <a:lnTo>
                  <a:pt x="1164802" y="64115"/>
                </a:lnTo>
                <a:lnTo>
                  <a:pt x="1164167" y="49637"/>
                </a:lnTo>
                <a:lnTo>
                  <a:pt x="1164675" y="44938"/>
                </a:lnTo>
                <a:lnTo>
                  <a:pt x="1163405" y="38842"/>
                </a:lnTo>
                <a:lnTo>
                  <a:pt x="1129624" y="7347"/>
                </a:lnTo>
                <a:lnTo>
                  <a:pt x="1120734" y="235"/>
                </a:lnTo>
                <a:close/>
              </a:path>
            </a:pathLst>
          </a:custGeom>
          <a:solidFill>
            <a:srgbClr val="5FD93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985" y="816610"/>
            <a:ext cx="18072100" cy="334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1440">
              <a:lnSpc>
                <a:spcPts val="8700"/>
              </a:lnSpc>
            </a:pPr>
            <a:r>
              <a:rPr lang="en-US" altLang="en-US" spc="-10" dirty="0"/>
              <a:t>Деректерді</a:t>
            </a:r>
            <a:r>
              <a:rPr lang="en-US" altLang="ru-RU" spc="-10" dirty="0"/>
              <a:t> </a:t>
            </a:r>
            <a:r>
              <a:rPr lang="en-US" altLang="en-US" spc="-10" dirty="0"/>
              <a:t>визуализациялаудың</a:t>
            </a:r>
            <a:r>
              <a:rPr lang="en-US" altLang="ru-RU" spc="-10" dirty="0"/>
              <a:t> </a:t>
            </a:r>
            <a:r>
              <a:rPr lang="en-US" altLang="en-US" spc="-10" dirty="0"/>
              <a:t>қолданылуы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Деректерді</a:t>
            </a:r>
            <a:r>
              <a:rPr lang="en-US" altLang="ru-RU" spc="-10" dirty="0"/>
              <a:t> </a:t>
            </a:r>
            <a:r>
              <a:rPr lang="en-US" altLang="en-US" spc="-10" dirty="0"/>
              <a:t>дайындау</a:t>
            </a:r>
            <a:r>
              <a:rPr lang="en-US" altLang="ru-RU" spc="-10" dirty="0"/>
              <a:t> </a:t>
            </a:r>
            <a:r>
              <a:rPr lang="en-US" altLang="en-US" spc="-10" dirty="0"/>
              <a:t>кезеңдері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9250" y="4413885"/>
            <a:ext cx="9806940" cy="119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3080" indent="-500380">
              <a:lnSpc>
                <a:spcPts val="4570"/>
              </a:lnSpc>
              <a:spcBef>
                <a:spcPts val="95"/>
              </a:spcBef>
              <a:buSzPct val="123000"/>
              <a:buChar char="•"/>
              <a:tabLst>
                <a:tab pos="513080" algn="l"/>
                <a:tab pos="3779520" algn="l"/>
                <a:tab pos="5648325" algn="l"/>
              </a:tabLst>
            </a:pPr>
            <a:r>
              <a:rPr lang="en-US" altLang="en-US" sz="3950" spc="-40" dirty="0">
                <a:latin typeface="Trebuchet MS" panose="020B0603020202020204"/>
                <a:cs typeface="Trebuchet MS" panose="020B0603020202020204"/>
              </a:rPr>
              <a:t>Зерттеу</a:t>
            </a:r>
            <a:r>
              <a:rPr lang="en-US" altLang="ru-RU" sz="3950" spc="-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0" dirty="0">
                <a:latin typeface="Trebuchet MS" panose="020B0603020202020204"/>
                <a:cs typeface="Trebuchet MS" panose="020B0603020202020204"/>
              </a:rPr>
              <a:t>деректерін</a:t>
            </a:r>
            <a:r>
              <a:rPr lang="en-US" altLang="ru-RU" sz="3950" spc="-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 spc="-40" dirty="0">
                <a:latin typeface="Trebuchet MS" panose="020B0603020202020204"/>
                <a:cs typeface="Trebuchet MS" panose="020B0603020202020204"/>
              </a:rPr>
              <a:t>талдау</a:t>
            </a:r>
          </a:p>
          <a:p>
            <a:pPr marL="12700" indent="0">
              <a:lnSpc>
                <a:spcPts val="4570"/>
              </a:lnSpc>
              <a:spcBef>
                <a:spcPts val="95"/>
              </a:spcBef>
              <a:buSzPct val="123000"/>
              <a:buNone/>
              <a:tabLst>
                <a:tab pos="513080" algn="l"/>
                <a:tab pos="3779520" algn="l"/>
                <a:tab pos="5648325" algn="l"/>
              </a:tabLst>
            </a:pPr>
            <a:r>
              <a:rPr sz="3950" spc="-40" dirty="0">
                <a:latin typeface="Trebuchet MS" panose="020B0603020202020204"/>
                <a:cs typeface="Trebuchet MS" panose="020B0603020202020204"/>
              </a:rPr>
              <a:t>(Exploratory</a:t>
            </a:r>
            <a:r>
              <a:rPr sz="3950" spc="-2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20" dirty="0">
                <a:latin typeface="Trebuchet MS" panose="020B0603020202020204"/>
                <a:cs typeface="Trebuchet MS" panose="020B0603020202020204"/>
              </a:rPr>
              <a:t>Data</a:t>
            </a:r>
            <a:r>
              <a:rPr sz="3950" spc="-2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35" dirty="0">
                <a:latin typeface="Trebuchet MS" panose="020B0603020202020204"/>
                <a:cs typeface="Trebuchet MS" panose="020B0603020202020204"/>
              </a:rPr>
              <a:t>Analysis,</a:t>
            </a:r>
            <a:r>
              <a:rPr sz="3950" spc="-20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20" dirty="0">
                <a:latin typeface="Trebuchet MS" panose="020B0603020202020204"/>
                <a:cs typeface="Trebuchet MS" panose="020B0603020202020204"/>
              </a:rPr>
              <a:t>EDA)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925" y="8419465"/>
            <a:ext cx="5337175" cy="64135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513080" indent="-500380">
              <a:lnSpc>
                <a:spcPct val="100000"/>
              </a:lnSpc>
              <a:spcBef>
                <a:spcPts val="95"/>
              </a:spcBef>
              <a:buSzPct val="123000"/>
              <a:buChar char="•"/>
              <a:tabLst>
                <a:tab pos="513080" algn="l"/>
              </a:tabLst>
            </a:pP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Деректерді</a:t>
            </a:r>
            <a:r>
              <a:rPr lang="en-US" altLang="ru-RU" sz="395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3950">
                <a:latin typeface="Trebuchet MS" panose="020B0603020202020204"/>
                <a:cs typeface="Trebuchet MS" panose="020B0603020202020204"/>
              </a:rPr>
              <a:t>тазалау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7547" y="7864404"/>
            <a:ext cx="2330137" cy="20695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394" y="3596549"/>
            <a:ext cx="2648645" cy="266388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305685"/>
          </a:xfrm>
          <a:prstGeom prst="rect">
            <a:avLst/>
          </a:prstGeom>
        </p:spPr>
        <p:txBody>
          <a:bodyPr vert="horz" wrap="square" lIns="0" tIns="74851" rIns="0" bIns="0" rtlCol="0">
            <a:spAutoFit/>
          </a:bodyPr>
          <a:lstStyle/>
          <a:p>
            <a:pPr marL="193040" marR="5080" indent="-91440">
              <a:lnSpc>
                <a:spcPts val="8700"/>
              </a:lnSpc>
            </a:pPr>
            <a:r>
              <a:rPr lang="en-US" altLang="en-US" spc="-10" dirty="0"/>
              <a:t>Деректерді</a:t>
            </a:r>
            <a:r>
              <a:rPr lang="en-US" altLang="ru-RU" spc="-10" dirty="0"/>
              <a:t> </a:t>
            </a:r>
            <a:r>
              <a:rPr lang="en-US" altLang="en-US" spc="-10" dirty="0"/>
              <a:t>визуализациялаудың</a:t>
            </a:r>
            <a:r>
              <a:rPr lang="en-US" altLang="ru-RU" spc="-10" dirty="0"/>
              <a:t> </a:t>
            </a:r>
            <a:r>
              <a:rPr lang="en-US" altLang="en-US" spc="-10" dirty="0"/>
              <a:t>қолданылуы</a:t>
            </a:r>
            <a:r>
              <a:rPr lang="en-US" altLang="ru-RU" spc="-10" dirty="0"/>
              <a:t> </a:t>
            </a:r>
            <a:r>
              <a:rPr lang="en-US" altLang="en-US" spc="-10" dirty="0"/>
              <a:t>Зерттеу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деректерін</a:t>
            </a:r>
            <a:r>
              <a:rPr lang="en-US" altLang="ru-RU" spc="-10" dirty="0"/>
              <a:t> </a:t>
            </a:r>
            <a:r>
              <a:rPr lang="en-US" altLang="en-US" spc="-10" dirty="0"/>
              <a:t>талдау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76540" y="6137275"/>
            <a:ext cx="4206875" cy="304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sz="950" dirty="0">
                <a:latin typeface="Times New Roman" panose="02020603050405020304"/>
                <a:cs typeface="Times New Roman" panose="02020603050405020304"/>
              </a:rPr>
              <a:t>Загрузка</a:t>
            </a:r>
            <a:r>
              <a:rPr sz="950" spc="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50" spc="-10" dirty="0">
                <a:latin typeface="Times New Roman" panose="02020603050405020304"/>
                <a:cs typeface="Times New Roman" panose="02020603050405020304"/>
              </a:rPr>
              <a:t>данных</a:t>
            </a: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algn="r">
              <a:lnSpc>
                <a:spcPct val="100000"/>
              </a:lnSpc>
            </a:pPr>
            <a:r>
              <a:rPr sz="2300" spc="-25" dirty="0">
                <a:latin typeface="Trebuchet MS" panose="020B0603020202020204"/>
                <a:cs typeface="Trebuchet MS" panose="020B0603020202020204"/>
              </a:rPr>
              <a:t>ий</a:t>
            </a:r>
            <a:endParaRPr sz="23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07107" y="3907437"/>
            <a:ext cx="16640175" cy="7005320"/>
            <a:chOff x="2007107" y="3907437"/>
            <a:chExt cx="16640175" cy="7005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3012" y="3907437"/>
              <a:ext cx="15829387" cy="65560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07057" y="8785828"/>
              <a:ext cx="16640175" cy="2127250"/>
            </a:xfrm>
            <a:custGeom>
              <a:avLst/>
              <a:gdLst/>
              <a:ahLst/>
              <a:cxnLst/>
              <a:rect l="l" t="t" r="r" b="b"/>
              <a:pathLst>
                <a:path w="16640175" h="2127250">
                  <a:moveTo>
                    <a:pt x="5476862" y="210362"/>
                  </a:moveTo>
                  <a:lnTo>
                    <a:pt x="0" y="210362"/>
                  </a:lnTo>
                  <a:lnTo>
                    <a:pt x="0" y="1611388"/>
                  </a:lnTo>
                  <a:lnTo>
                    <a:pt x="5476862" y="1611388"/>
                  </a:lnTo>
                  <a:lnTo>
                    <a:pt x="5476862" y="210362"/>
                  </a:lnTo>
                  <a:close/>
                </a:path>
                <a:path w="16640175" h="2127250">
                  <a:moveTo>
                    <a:pt x="8467636" y="306730"/>
                  </a:moveTo>
                  <a:lnTo>
                    <a:pt x="5713831" y="306730"/>
                  </a:lnTo>
                  <a:lnTo>
                    <a:pt x="5713831" y="2126716"/>
                  </a:lnTo>
                  <a:lnTo>
                    <a:pt x="8467636" y="2126716"/>
                  </a:lnTo>
                  <a:lnTo>
                    <a:pt x="8467636" y="306730"/>
                  </a:lnTo>
                  <a:close/>
                </a:path>
                <a:path w="16640175" h="2127250">
                  <a:moveTo>
                    <a:pt x="16639743" y="0"/>
                  </a:moveTo>
                  <a:lnTo>
                    <a:pt x="14410703" y="0"/>
                  </a:lnTo>
                  <a:lnTo>
                    <a:pt x="14410703" y="6350"/>
                  </a:lnTo>
                  <a:lnTo>
                    <a:pt x="12201208" y="6350"/>
                  </a:lnTo>
                  <a:lnTo>
                    <a:pt x="12201208" y="0"/>
                  </a:lnTo>
                  <a:lnTo>
                    <a:pt x="8698636" y="0"/>
                  </a:lnTo>
                  <a:lnTo>
                    <a:pt x="8698636" y="6350"/>
                  </a:lnTo>
                  <a:lnTo>
                    <a:pt x="8698636" y="1407160"/>
                  </a:lnTo>
                  <a:lnTo>
                    <a:pt x="14410703" y="1407160"/>
                  </a:lnTo>
                  <a:lnTo>
                    <a:pt x="14410703" y="1821180"/>
                  </a:lnTo>
                  <a:lnTo>
                    <a:pt x="16639743" y="1821180"/>
                  </a:lnTo>
                  <a:lnTo>
                    <a:pt x="16639743" y="1407160"/>
                  </a:lnTo>
                  <a:lnTo>
                    <a:pt x="16639743" y="6350"/>
                  </a:lnTo>
                  <a:lnTo>
                    <a:pt x="16639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82024" y="9296875"/>
            <a:ext cx="1819275" cy="10083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indent="-3175" algn="ctr">
              <a:lnSpc>
                <a:spcPts val="2490"/>
              </a:lnSpc>
              <a:spcBef>
                <a:spcPts val="415"/>
              </a:spcBef>
            </a:pPr>
            <a:r>
              <a:rPr sz="2300" b="1" dirty="0">
                <a:latin typeface="Arial" panose="020B0604020202020204"/>
                <a:cs typeface="Arial" panose="020B0604020202020204"/>
              </a:rPr>
              <a:t>Шаг</a:t>
            </a:r>
            <a:r>
              <a:rPr sz="23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300" b="1" spc="-35" dirty="0">
                <a:latin typeface="Arial" panose="020B0604020202020204"/>
                <a:cs typeface="Arial" panose="020B0604020202020204"/>
              </a:rPr>
              <a:t>1: </a:t>
            </a:r>
            <a:r>
              <a:rPr sz="2300" spc="-35" dirty="0">
                <a:latin typeface="Trebuchet MS" panose="020B0603020202020204"/>
                <a:cs typeface="Trebuchet MS" panose="020B0603020202020204"/>
              </a:rPr>
              <a:t>Определение </a:t>
            </a:r>
            <a:r>
              <a:rPr sz="2300" spc="-10" dirty="0">
                <a:latin typeface="Trebuchet MS" panose="020B0603020202020204"/>
                <a:cs typeface="Trebuchet MS" panose="020B0603020202020204"/>
              </a:rPr>
              <a:t>атрибутов</a:t>
            </a:r>
            <a:endParaRPr sz="23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5220" y="9296875"/>
            <a:ext cx="1737995" cy="10083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065" marR="5080" indent="-1270" algn="ctr">
              <a:lnSpc>
                <a:spcPts val="2490"/>
              </a:lnSpc>
              <a:spcBef>
                <a:spcPts val="415"/>
              </a:spcBef>
            </a:pPr>
            <a:r>
              <a:rPr sz="2300" b="1" dirty="0">
                <a:latin typeface="Arial" panose="020B0604020202020204"/>
                <a:cs typeface="Arial" panose="020B0604020202020204"/>
              </a:rPr>
              <a:t>Шаг</a:t>
            </a:r>
            <a:r>
              <a:rPr sz="23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300" b="1" spc="-35" dirty="0">
                <a:latin typeface="Arial" panose="020B0604020202020204"/>
                <a:cs typeface="Arial" panose="020B0604020202020204"/>
              </a:rPr>
              <a:t>2: </a:t>
            </a:r>
            <a:r>
              <a:rPr sz="2300" spc="-25" dirty="0">
                <a:latin typeface="Trebuchet MS" panose="020B0603020202020204"/>
                <a:cs typeface="Trebuchet MS" panose="020B0603020202020204"/>
              </a:rPr>
              <a:t>Одномерный </a:t>
            </a:r>
            <a:r>
              <a:rPr sz="2300" spc="-10" dirty="0">
                <a:latin typeface="Trebuchet MS" panose="020B0603020202020204"/>
                <a:cs typeface="Trebuchet MS" panose="020B0603020202020204"/>
              </a:rPr>
              <a:t>анализ</a:t>
            </a:r>
            <a:endParaRPr sz="23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79482" y="9438020"/>
            <a:ext cx="1851660" cy="13328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-1905" algn="ctr">
              <a:lnSpc>
                <a:spcPct val="91000"/>
              </a:lnSpc>
              <a:spcBef>
                <a:spcPts val="355"/>
              </a:spcBef>
            </a:pPr>
            <a:r>
              <a:rPr sz="2300" b="1" dirty="0">
                <a:latin typeface="Arial" panose="020B0604020202020204"/>
                <a:cs typeface="Arial" panose="020B0604020202020204"/>
              </a:rPr>
              <a:t>Шаг</a:t>
            </a:r>
            <a:r>
              <a:rPr sz="23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300" b="1" spc="-25" dirty="0">
                <a:latin typeface="Arial" panose="020B0604020202020204"/>
                <a:cs typeface="Arial" panose="020B0604020202020204"/>
              </a:rPr>
              <a:t>3: </a:t>
            </a:r>
            <a:r>
              <a:rPr sz="2300" spc="-10" dirty="0">
                <a:latin typeface="Trebuchet MS" panose="020B0603020202020204"/>
                <a:cs typeface="Trebuchet MS" panose="020B0603020202020204"/>
              </a:rPr>
              <a:t>Двумерный/ </a:t>
            </a:r>
            <a:r>
              <a:rPr sz="2300" spc="-35" dirty="0">
                <a:latin typeface="Trebuchet MS" panose="020B0603020202020204"/>
                <a:cs typeface="Trebuchet MS" panose="020B0603020202020204"/>
              </a:rPr>
              <a:t>многомерный </a:t>
            </a:r>
            <a:r>
              <a:rPr sz="2300" spc="-10" dirty="0">
                <a:latin typeface="Trebuchet MS" panose="020B0603020202020204"/>
                <a:cs typeface="Trebuchet MS" panose="020B0603020202020204"/>
              </a:rPr>
              <a:t>анализ</a:t>
            </a:r>
            <a:endParaRPr sz="23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7204" y="9288291"/>
            <a:ext cx="3022600" cy="10248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670560" marR="5080" indent="-490855">
              <a:lnSpc>
                <a:spcPts val="2510"/>
              </a:lnSpc>
              <a:spcBef>
                <a:spcPts val="395"/>
              </a:spcBef>
            </a:pPr>
            <a:r>
              <a:rPr sz="2300" b="1" dirty="0">
                <a:latin typeface="Arial" panose="020B0604020202020204"/>
                <a:cs typeface="Arial" panose="020B0604020202020204"/>
              </a:rPr>
              <a:t>Шаг</a:t>
            </a:r>
            <a:r>
              <a:rPr sz="23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300" b="1" dirty="0">
                <a:latin typeface="Arial" panose="020B0604020202020204"/>
                <a:cs typeface="Arial" panose="020B0604020202020204"/>
              </a:rPr>
              <a:t>4:</a:t>
            </a:r>
            <a:r>
              <a:rPr sz="23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-20" dirty="0">
                <a:latin typeface="Trebuchet MS" panose="020B0603020202020204"/>
                <a:cs typeface="Trebuchet MS" panose="020B0603020202020204"/>
              </a:rPr>
              <a:t>Обнаружение </a:t>
            </a:r>
            <a:r>
              <a:rPr sz="2300" dirty="0">
                <a:latin typeface="Trebuchet MS" panose="020B0603020202020204"/>
                <a:cs typeface="Trebuchet MS" panose="020B0603020202020204"/>
              </a:rPr>
              <a:t>аномальных</a:t>
            </a:r>
            <a:r>
              <a:rPr sz="2300" spc="-1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300" spc="-50" dirty="0">
                <a:latin typeface="Trebuchet MS" panose="020B0603020202020204"/>
                <a:cs typeface="Trebuchet MS" panose="020B0603020202020204"/>
              </a:rPr>
              <a:t>и</a:t>
            </a:r>
            <a:endParaRPr sz="23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ts val="2550"/>
              </a:lnSpc>
              <a:tabLst>
                <a:tab pos="1993900" algn="l"/>
              </a:tabLst>
            </a:pPr>
            <a:r>
              <a:rPr sz="2300" spc="-10" dirty="0">
                <a:latin typeface="Trebuchet MS" panose="020B0603020202020204"/>
                <a:cs typeface="Trebuchet MS" panose="020B0603020202020204"/>
              </a:rPr>
              <a:t>пропущенных</a:t>
            </a:r>
            <a:r>
              <a:rPr sz="2300" dirty="0">
                <a:latin typeface="Trebuchet MS" panose="020B0603020202020204"/>
                <a:cs typeface="Trebuchet MS" panose="020B0603020202020204"/>
              </a:rPr>
              <a:t>	</a:t>
            </a:r>
            <a:r>
              <a:rPr sz="2300" spc="-10" dirty="0">
                <a:latin typeface="Trebuchet MS" panose="020B0603020202020204"/>
                <a:cs typeface="Trebuchet MS" panose="020B0603020202020204"/>
              </a:rPr>
              <a:t>значен</a:t>
            </a:r>
            <a:endParaRPr sz="23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77232" y="9094493"/>
            <a:ext cx="1844039" cy="100774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2540" algn="ctr">
              <a:lnSpc>
                <a:spcPts val="2480"/>
              </a:lnSpc>
              <a:spcBef>
                <a:spcPts val="420"/>
              </a:spcBef>
            </a:pPr>
            <a:r>
              <a:rPr sz="2300" b="1" dirty="0">
                <a:latin typeface="Arial" panose="020B0604020202020204"/>
                <a:cs typeface="Arial" panose="020B0604020202020204"/>
              </a:rPr>
              <a:t>Шаг</a:t>
            </a:r>
            <a:r>
              <a:rPr sz="23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300" b="1" spc="-25" dirty="0">
                <a:latin typeface="Arial" panose="020B0604020202020204"/>
                <a:cs typeface="Arial" panose="020B0604020202020204"/>
              </a:rPr>
              <a:t>5: </a:t>
            </a:r>
            <a:r>
              <a:rPr sz="2300" spc="-30" dirty="0">
                <a:latin typeface="Trebuchet MS" panose="020B0603020202020204"/>
                <a:cs typeface="Trebuchet MS" panose="020B0603020202020204"/>
              </a:rPr>
              <a:t>Обнаружение </a:t>
            </a:r>
            <a:r>
              <a:rPr sz="2300" spc="-10" dirty="0">
                <a:latin typeface="Trebuchet MS" panose="020B0603020202020204"/>
                <a:cs typeface="Trebuchet MS" panose="020B0603020202020204"/>
              </a:rPr>
              <a:t>выбросов</a:t>
            </a:r>
            <a:endParaRPr sz="23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42313" y="9131703"/>
            <a:ext cx="1397635" cy="13322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3810" algn="ctr">
              <a:lnSpc>
                <a:spcPts val="2510"/>
              </a:lnSpc>
              <a:spcBef>
                <a:spcPts val="395"/>
              </a:spcBef>
            </a:pPr>
            <a:r>
              <a:rPr sz="2300" b="1" dirty="0">
                <a:latin typeface="Arial" panose="020B0604020202020204"/>
                <a:cs typeface="Arial" panose="020B0604020202020204"/>
              </a:rPr>
              <a:t>Шаг</a:t>
            </a:r>
            <a:r>
              <a:rPr sz="2300" b="1" spc="195" dirty="0">
                <a:latin typeface="Arial" panose="020B0604020202020204"/>
                <a:cs typeface="Arial" panose="020B0604020202020204"/>
              </a:rPr>
              <a:t> </a:t>
            </a:r>
            <a:r>
              <a:rPr sz="2300" b="1" spc="-25" dirty="0">
                <a:latin typeface="Arial" panose="020B0604020202020204"/>
                <a:cs typeface="Arial" panose="020B0604020202020204"/>
              </a:rPr>
              <a:t>6: </a:t>
            </a:r>
            <a:r>
              <a:rPr sz="2300" spc="-10" dirty="0">
                <a:latin typeface="Trebuchet MS" panose="020B0603020202020204"/>
                <a:cs typeface="Trebuchet MS" panose="020B0603020202020204"/>
              </a:rPr>
              <a:t>Создание новых </a:t>
            </a:r>
            <a:r>
              <a:rPr sz="2300" spc="-30" dirty="0">
                <a:latin typeface="Trebuchet MS" panose="020B0603020202020204"/>
                <a:cs typeface="Trebuchet MS" panose="020B0603020202020204"/>
              </a:rPr>
              <a:t>признаков</a:t>
            </a:r>
            <a:endParaRPr sz="23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39057" y="3331330"/>
            <a:ext cx="2753995" cy="1109980"/>
          </a:xfrm>
          <a:custGeom>
            <a:avLst/>
            <a:gdLst/>
            <a:ahLst/>
            <a:cxnLst/>
            <a:rect l="l" t="t" r="r" b="b"/>
            <a:pathLst>
              <a:path w="2753995" h="1109979">
                <a:moveTo>
                  <a:pt x="2753566" y="201"/>
                </a:moveTo>
                <a:lnTo>
                  <a:pt x="-104" y="201"/>
                </a:lnTo>
                <a:lnTo>
                  <a:pt x="-104" y="1109620"/>
                </a:lnTo>
                <a:lnTo>
                  <a:pt x="2753566" y="1109620"/>
                </a:lnTo>
                <a:lnTo>
                  <a:pt x="2753566" y="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49679" y="3488475"/>
            <a:ext cx="1431925" cy="8032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46685" marR="5080" indent="-134620">
              <a:lnSpc>
                <a:spcPts val="3000"/>
              </a:lnSpc>
              <a:spcBef>
                <a:spcPts val="300"/>
              </a:spcBef>
            </a:pPr>
            <a:r>
              <a:rPr sz="2600" b="1" spc="-30" dirty="0">
                <a:latin typeface="Arial" panose="020B0604020202020204"/>
                <a:cs typeface="Arial" panose="020B0604020202020204"/>
              </a:rPr>
              <a:t>Загрузка </a:t>
            </a:r>
            <a:r>
              <a:rPr sz="2600" b="1" spc="-10" dirty="0">
                <a:latin typeface="Arial" panose="020B0604020202020204"/>
                <a:cs typeface="Arial" panose="020B0604020202020204"/>
              </a:rPr>
              <a:t>данных</a:t>
            </a:r>
            <a:endParaRPr sz="2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372718" y="3320637"/>
            <a:ext cx="2627630" cy="1591310"/>
          </a:xfrm>
          <a:custGeom>
            <a:avLst/>
            <a:gdLst/>
            <a:ahLst/>
            <a:cxnLst/>
            <a:rect l="l" t="t" r="r" b="b"/>
            <a:pathLst>
              <a:path w="2627630" h="1591310">
                <a:moveTo>
                  <a:pt x="2626844" y="201"/>
                </a:moveTo>
                <a:lnTo>
                  <a:pt x="-337" y="201"/>
                </a:lnTo>
                <a:lnTo>
                  <a:pt x="-337" y="1591217"/>
                </a:lnTo>
                <a:lnTo>
                  <a:pt x="2626844" y="1591217"/>
                </a:lnTo>
                <a:lnTo>
                  <a:pt x="2626844" y="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753498" y="3525938"/>
            <a:ext cx="1885950" cy="11677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ct val="94000"/>
              </a:lnSpc>
              <a:spcBef>
                <a:spcPts val="290"/>
              </a:spcBef>
            </a:pPr>
            <a:r>
              <a:rPr sz="2600" b="1" spc="-45" dirty="0">
                <a:latin typeface="Arial" panose="020B0604020202020204"/>
                <a:cs typeface="Arial" panose="020B0604020202020204"/>
              </a:rPr>
              <a:t>Выявление </a:t>
            </a:r>
            <a:r>
              <a:rPr sz="2600" b="1" spc="-10" dirty="0">
                <a:latin typeface="Arial" panose="020B0604020202020204"/>
                <a:cs typeface="Arial" panose="020B0604020202020204"/>
              </a:rPr>
              <a:t>бизнес- инсайтов</a:t>
            </a:r>
            <a:endParaRPr sz="2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305685"/>
          </a:xfrm>
          <a:prstGeom prst="rect">
            <a:avLst/>
          </a:prstGeom>
        </p:spPr>
        <p:txBody>
          <a:bodyPr vert="horz" wrap="square" lIns="0" tIns="74851" rIns="0" bIns="0" rtlCol="0">
            <a:spAutoFit/>
          </a:bodyPr>
          <a:lstStyle/>
          <a:p>
            <a:pPr marL="193040" marR="5080" indent="-91440">
              <a:lnSpc>
                <a:spcPts val="8700"/>
              </a:lnSpc>
            </a:pPr>
            <a:r>
              <a:rPr lang="en-US" altLang="en-US" spc="-10" dirty="0"/>
              <a:t>Деректерді</a:t>
            </a:r>
            <a:r>
              <a:rPr lang="en-US" altLang="ru-RU" spc="-10" dirty="0"/>
              <a:t> </a:t>
            </a:r>
            <a:r>
              <a:rPr lang="en-US" altLang="en-US" spc="-10" dirty="0"/>
              <a:t>визуализациялаудың</a:t>
            </a:r>
            <a:r>
              <a:rPr lang="en-US" altLang="ru-RU" spc="-10" dirty="0"/>
              <a:t> </a:t>
            </a:r>
            <a:r>
              <a:rPr lang="en-US" altLang="en-US" spc="-10" dirty="0"/>
              <a:t>қолданылуы</a:t>
            </a:r>
            <a:r>
              <a:rPr lang="en-US" altLang="ru-RU" spc="-10" dirty="0"/>
              <a:t> </a:t>
            </a:r>
            <a:r>
              <a:rPr lang="en-US" altLang="en-US" spc="-10" dirty="0"/>
              <a:t>Зерттеу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деректерін</a:t>
            </a:r>
            <a:r>
              <a:rPr lang="en-US" altLang="ru-RU" spc="-10" dirty="0"/>
              <a:t> </a:t>
            </a:r>
            <a:r>
              <a:rPr lang="en-US" altLang="en-US" spc="-10" dirty="0"/>
              <a:t>талдау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288" y="3083735"/>
            <a:ext cx="13477875" cy="746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lang="ru-RU" altLang="" sz="6850" b="1" dirty="0">
                <a:latin typeface="Arial" panose="020B0604020202020204"/>
                <a:cs typeface="Arial" panose="020B0604020202020204"/>
              </a:rPr>
              <a:t>Мысал </a:t>
            </a:r>
            <a:r>
              <a:rPr sz="6850" b="1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6850" b="1" spc="-10" dirty="0">
                <a:latin typeface="Arial" panose="020B0604020202020204"/>
                <a:cs typeface="Arial" panose="020B0604020202020204"/>
              </a:rPr>
              <a:t>population.csv</a:t>
            </a:r>
            <a:endParaRPr sz="68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3015"/>
              </a:spcBef>
            </a:pPr>
            <a:r>
              <a:rPr sz="2600" dirty="0">
                <a:latin typeface="Trebuchet MS" panose="020B0603020202020204"/>
                <a:cs typeface="Trebuchet MS" panose="020B0603020202020204"/>
              </a:rPr>
              <a:t>import</a:t>
            </a:r>
            <a:r>
              <a:rPr sz="2600" spc="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pandas</a:t>
            </a:r>
            <a:r>
              <a:rPr sz="2600" spc="6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as</a:t>
            </a:r>
            <a:r>
              <a:rPr sz="2600" spc="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-2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pd</a:t>
            </a:r>
            <a:endParaRPr sz="2600">
              <a:latin typeface="Trebuchet MS" panose="020B0603020202020204"/>
              <a:cs typeface="Trebuchet MS" panose="020B0603020202020204"/>
            </a:endParaRPr>
          </a:p>
          <a:p>
            <a:pPr marL="12700" marR="6533515">
              <a:lnSpc>
                <a:spcPts val="5100"/>
              </a:lnSpc>
              <a:spcBef>
                <a:spcPts val="225"/>
              </a:spcBef>
            </a:pPr>
            <a:r>
              <a:rPr sz="2600" dirty="0">
                <a:latin typeface="Trebuchet MS" panose="020B0603020202020204"/>
                <a:cs typeface="Trebuchet MS" panose="020B0603020202020204"/>
              </a:rPr>
              <a:t>import</a:t>
            </a:r>
            <a:r>
              <a:rPr sz="26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matplotlib.pyplot</a:t>
            </a:r>
            <a:r>
              <a:rPr sz="2600" spc="-1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as</a:t>
            </a:r>
            <a:r>
              <a:rPr sz="26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plt</a:t>
            </a:r>
            <a:r>
              <a:rPr sz="2600" spc="-6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import</a:t>
            </a:r>
            <a:r>
              <a:rPr sz="26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seaborn 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as</a:t>
            </a:r>
            <a:r>
              <a:rPr sz="2600" spc="-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-2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sns</a:t>
            </a:r>
            <a:endParaRPr sz="2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26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#</a:t>
            </a:r>
            <a:r>
              <a:rPr sz="2600" spc="5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1.</a:t>
            </a:r>
            <a:r>
              <a:rPr sz="2600" spc="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Гистограмма</a:t>
            </a:r>
            <a:r>
              <a:rPr sz="2600" spc="4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распределения</a:t>
            </a:r>
            <a:r>
              <a:rPr sz="2600" spc="4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Общего</a:t>
            </a:r>
            <a:r>
              <a:rPr sz="2600" spc="7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-1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населения</a:t>
            </a:r>
            <a:endParaRPr sz="26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2600" dirty="0">
                <a:latin typeface="Trebuchet MS" panose="020B0603020202020204"/>
                <a:cs typeface="Trebuchet MS" panose="020B0603020202020204"/>
              </a:rPr>
              <a:t>plt.figure(figsize=(10,</a:t>
            </a:r>
            <a:r>
              <a:rPr sz="2600" spc="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-25" dirty="0">
                <a:latin typeface="Trebuchet MS" panose="020B0603020202020204"/>
                <a:cs typeface="Trebuchet MS" panose="020B0603020202020204"/>
              </a:rPr>
              <a:t>5))</a:t>
            </a:r>
            <a:endParaRPr sz="260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64000"/>
              </a:lnSpc>
              <a:spcBef>
                <a:spcPts val="495"/>
              </a:spcBef>
            </a:pPr>
            <a:r>
              <a:rPr sz="2600" spc="-10" dirty="0">
                <a:latin typeface="Trebuchet MS" panose="020B0603020202020204"/>
                <a:cs typeface="Trebuchet MS" panose="020B0603020202020204"/>
              </a:rPr>
              <a:t>sns.histplot(df["</a:t>
            </a:r>
            <a:r>
              <a:rPr sz="260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Общее</a:t>
            </a:r>
            <a:r>
              <a:rPr sz="2600" spc="-10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население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"],</a:t>
            </a:r>
            <a:r>
              <a:rPr sz="26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bins=20,</a:t>
            </a:r>
            <a:r>
              <a:rPr sz="26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kde=</a:t>
            </a:r>
            <a:r>
              <a:rPr sz="26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True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,</a:t>
            </a:r>
            <a:r>
              <a:rPr sz="26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color='</a:t>
            </a:r>
            <a:r>
              <a:rPr sz="26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skyblue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')</a:t>
            </a:r>
            <a:r>
              <a:rPr sz="26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-10" dirty="0">
                <a:latin typeface="Trebuchet MS" panose="020B0603020202020204"/>
                <a:cs typeface="Trebuchet MS" panose="020B0603020202020204"/>
              </a:rPr>
              <a:t>plt.xlabel("</a:t>
            </a:r>
            <a:r>
              <a:rPr sz="260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Общее население</a:t>
            </a:r>
            <a:r>
              <a:rPr sz="2600" spc="-10" dirty="0">
                <a:latin typeface="Trebuchet MS" panose="020B0603020202020204"/>
                <a:cs typeface="Trebuchet MS" panose="020B0603020202020204"/>
              </a:rPr>
              <a:t>")</a:t>
            </a:r>
            <a:endParaRPr sz="26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sz="2600" spc="-10" dirty="0">
                <a:latin typeface="Trebuchet MS" panose="020B0603020202020204"/>
                <a:cs typeface="Trebuchet MS" panose="020B0603020202020204"/>
              </a:rPr>
              <a:t>plt.ylabel("</a:t>
            </a:r>
            <a:r>
              <a:rPr sz="260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Частота</a:t>
            </a:r>
            <a:r>
              <a:rPr sz="2600" spc="-10" dirty="0">
                <a:latin typeface="Trebuchet MS" panose="020B0603020202020204"/>
                <a:cs typeface="Trebuchet MS" panose="020B0603020202020204"/>
              </a:rPr>
              <a:t>")</a:t>
            </a:r>
            <a:endParaRPr sz="26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600" spc="-10" dirty="0">
                <a:latin typeface="Trebuchet MS" panose="020B0603020202020204"/>
                <a:cs typeface="Trebuchet MS" panose="020B0603020202020204"/>
              </a:rPr>
              <a:t>plt.title("</a:t>
            </a:r>
            <a:r>
              <a:rPr sz="260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Гистограмма</a:t>
            </a:r>
            <a:r>
              <a:rPr sz="2600" spc="-9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распределения</a:t>
            </a:r>
            <a:r>
              <a:rPr sz="2600" spc="-7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Общего</a:t>
            </a:r>
            <a:r>
              <a:rPr sz="2600" spc="-8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населения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")</a:t>
            </a:r>
            <a:r>
              <a:rPr sz="26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-10" dirty="0">
                <a:latin typeface="Trebuchet MS" panose="020B0603020202020204"/>
                <a:cs typeface="Trebuchet MS" panose="020B0603020202020204"/>
              </a:rPr>
              <a:t>plt.show()</a:t>
            </a:r>
            <a:endParaRPr sz="2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305685"/>
          </a:xfrm>
          <a:prstGeom prst="rect">
            <a:avLst/>
          </a:prstGeom>
        </p:spPr>
        <p:txBody>
          <a:bodyPr vert="horz" wrap="square" lIns="0" tIns="74851" rIns="0" bIns="0" rtlCol="0">
            <a:spAutoFit/>
          </a:bodyPr>
          <a:lstStyle/>
          <a:p>
            <a:pPr marL="193040" marR="5080" indent="-91440">
              <a:lnSpc>
                <a:spcPts val="8700"/>
              </a:lnSpc>
            </a:pPr>
            <a:r>
              <a:rPr lang="en-US" altLang="en-US" spc="-20" dirty="0"/>
              <a:t>Деректерді</a:t>
            </a:r>
            <a:r>
              <a:rPr lang="en-US" altLang="ru-RU" spc="-20" dirty="0"/>
              <a:t> </a:t>
            </a:r>
            <a:r>
              <a:rPr lang="en-US" altLang="en-US" spc="-20" dirty="0"/>
              <a:t>визуализациялау</a:t>
            </a:r>
            <a:r>
              <a:rPr lang="en-US" altLang="ru-RU" spc="-20" dirty="0"/>
              <a:t> </a:t>
            </a:r>
            <a:r>
              <a:rPr lang="en-US" altLang="en-US" spc="-20" dirty="0"/>
              <a:t>қорабының</a:t>
            </a:r>
            <a:r>
              <a:rPr lang="en-US" altLang="ru-RU" spc="-20" dirty="0"/>
              <a:t> </a:t>
            </a:r>
            <a:r>
              <a:rPr lang="en-US" altLang="en-US" spc="-20" dirty="0"/>
              <a:t>сызбасын</a:t>
            </a:r>
            <a:r>
              <a:rPr lang="en-US" altLang="ru-RU" spc="-20" dirty="0"/>
              <a:t> </a:t>
            </a:r>
            <a:r>
              <a:rPr lang="en-US" altLang="en-US" spc="-20" dirty="0"/>
              <a:t>пайдалану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482" y="3471584"/>
            <a:ext cx="15122269" cy="6136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004570"/>
          </a:xfrm>
          <a:prstGeom prst="rect">
            <a:avLst/>
          </a:prstGeom>
        </p:spPr>
        <p:txBody>
          <a:bodyPr vert="horz" wrap="square" lIns="0" tIns="135429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lang="en-US" altLang="en-US" sz="5650"/>
              <a:t>Кестелік</a:t>
            </a:r>
            <a:r>
              <a:rPr lang="en-US" altLang="ru-RU" sz="5650"/>
              <a:t> </a:t>
            </a:r>
            <a:r>
              <a:rPr lang="en-US" altLang="en-US" sz="5650"/>
              <a:t>деректер</a:t>
            </a:r>
            <a:r>
              <a:rPr lang="en-US" altLang="ru-RU" sz="5650"/>
              <a:t> </a:t>
            </a:r>
            <a:r>
              <a:rPr lang="en-US" altLang="en-US" sz="5650"/>
              <a:t>және</a:t>
            </a:r>
            <a:r>
              <a:rPr lang="en-US" altLang="ru-RU" sz="5650"/>
              <a:t> </a:t>
            </a:r>
            <a:r>
              <a:rPr lang="en-US" altLang="en-US" sz="5650"/>
              <a:t>визуалды</a:t>
            </a:r>
            <a:r>
              <a:rPr lang="en-US" altLang="ru-RU" sz="5650"/>
              <a:t> </a:t>
            </a:r>
            <a:r>
              <a:rPr lang="en-US" altLang="en-US" sz="5650"/>
              <a:t>деректер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8268" y="2380427"/>
            <a:ext cx="14797665" cy="7740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305685"/>
          </a:xfrm>
          <a:prstGeom prst="rect">
            <a:avLst/>
          </a:prstGeom>
        </p:spPr>
        <p:txBody>
          <a:bodyPr vert="horz" wrap="square" lIns="0" tIns="74851" rIns="0" bIns="0" rtlCol="0">
            <a:spAutoFit/>
          </a:bodyPr>
          <a:lstStyle/>
          <a:p>
            <a:pPr marL="102235" marR="5080">
              <a:lnSpc>
                <a:spcPts val="8700"/>
              </a:lnSpc>
            </a:pPr>
            <a:r>
              <a:rPr lang="en-US" altLang="en-US" spc="-20" dirty="0"/>
              <a:t>Деректерді</a:t>
            </a:r>
            <a:r>
              <a:rPr lang="en-US" altLang="ru-RU" spc="-20" dirty="0"/>
              <a:t> </a:t>
            </a:r>
            <a:r>
              <a:rPr lang="en-US" altLang="en-US" spc="-20" dirty="0"/>
              <a:t>визуализациялау</a:t>
            </a:r>
            <a:r>
              <a:rPr lang="en-US" altLang="ru-RU" spc="-20" dirty="0"/>
              <a:t> </a:t>
            </a:r>
            <a:r>
              <a:rPr lang="en-US" altLang="en-US" spc="-20" dirty="0"/>
              <a:t>қорабының</a:t>
            </a:r>
            <a:r>
              <a:rPr lang="en-US" altLang="ru-RU" spc="-20" dirty="0"/>
              <a:t> </a:t>
            </a:r>
            <a:r>
              <a:rPr lang="en-US" altLang="en-US" spc="-20" dirty="0"/>
              <a:t>сызбасын</a:t>
            </a:r>
            <a:r>
              <a:rPr lang="en-US" altLang="ru-RU" spc="-20" dirty="0"/>
              <a:t> </a:t>
            </a:r>
            <a:r>
              <a:rPr lang="en-US" altLang="en-US" spc="-20" dirty="0"/>
              <a:t>пайдалану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288" y="3794790"/>
            <a:ext cx="17051020" cy="4702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#</a:t>
            </a:r>
            <a:r>
              <a:rPr sz="3950" spc="-204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2.</a:t>
            </a:r>
            <a:r>
              <a:rPr sz="3950" spc="-18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Ящичковая</a:t>
            </a:r>
            <a:r>
              <a:rPr sz="3950" spc="-18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диаграмма</a:t>
            </a:r>
            <a:r>
              <a:rPr sz="3950" spc="-14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-</a:t>
            </a:r>
            <a:r>
              <a:rPr sz="3950" spc="-18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Распределение</a:t>
            </a:r>
            <a:r>
              <a:rPr sz="3950" spc="-16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населения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3205"/>
              </a:spcBef>
            </a:pPr>
            <a:r>
              <a:rPr sz="3950" spc="-25" dirty="0">
                <a:latin typeface="Trebuchet MS" panose="020B0603020202020204"/>
                <a:cs typeface="Trebuchet MS" panose="020B0603020202020204"/>
              </a:rPr>
              <a:t>plt.figure(figsize=(8,</a:t>
            </a:r>
            <a:r>
              <a:rPr sz="3950" spc="-1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25" dirty="0">
                <a:latin typeface="Trebuchet MS" panose="020B0603020202020204"/>
                <a:cs typeface="Trebuchet MS" panose="020B0603020202020204"/>
              </a:rPr>
              <a:t>5))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8100"/>
              </a:lnSpc>
              <a:spcBef>
                <a:spcPts val="410"/>
              </a:spcBef>
            </a:pPr>
            <a:r>
              <a:rPr sz="3950" spc="-30" dirty="0">
                <a:latin typeface="Trebuchet MS" panose="020B0603020202020204"/>
                <a:cs typeface="Trebuchet MS" panose="020B0603020202020204"/>
              </a:rPr>
              <a:t>sns.boxplot(x=df["</a:t>
            </a:r>
            <a:r>
              <a:rPr sz="3950" spc="-3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Общее</a:t>
            </a:r>
            <a:r>
              <a:rPr sz="3950" spc="-16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2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население</a:t>
            </a:r>
            <a:r>
              <a:rPr sz="3950" spc="-20" dirty="0">
                <a:latin typeface="Trebuchet MS" panose="020B0603020202020204"/>
                <a:cs typeface="Trebuchet MS" panose="020B0603020202020204"/>
              </a:rPr>
              <a:t>"],</a:t>
            </a:r>
            <a:r>
              <a:rPr sz="3950" spc="-1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30" dirty="0">
                <a:latin typeface="Trebuchet MS" panose="020B0603020202020204"/>
                <a:cs typeface="Trebuchet MS" panose="020B0603020202020204"/>
              </a:rPr>
              <a:t>color="</a:t>
            </a:r>
            <a:r>
              <a:rPr sz="3950" spc="-3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lightcoral</a:t>
            </a:r>
            <a:r>
              <a:rPr sz="3950" spc="-30" dirty="0">
                <a:latin typeface="Trebuchet MS" panose="020B0603020202020204"/>
                <a:cs typeface="Trebuchet MS" panose="020B0603020202020204"/>
              </a:rPr>
              <a:t>")</a:t>
            </a:r>
            <a:r>
              <a:rPr sz="3950" spc="-1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plt.xlabel("</a:t>
            </a:r>
            <a:r>
              <a:rPr sz="395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Общее население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")</a:t>
            </a:r>
            <a:endParaRPr sz="39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800"/>
              </a:spcBef>
            </a:pPr>
            <a:r>
              <a:rPr sz="3950" spc="-20" dirty="0">
                <a:latin typeface="Trebuchet MS" panose="020B0603020202020204"/>
                <a:cs typeface="Trebuchet MS" panose="020B0603020202020204"/>
              </a:rPr>
              <a:t>plt.title("</a:t>
            </a:r>
            <a:r>
              <a:rPr sz="3950" spc="-2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Ящичковая</a:t>
            </a:r>
            <a:r>
              <a:rPr sz="3950" spc="-18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2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диаграмма</a:t>
            </a:r>
            <a:r>
              <a:rPr sz="3950" spc="-17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2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общего</a:t>
            </a:r>
            <a:r>
              <a:rPr sz="3950" spc="-18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2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населения</a:t>
            </a:r>
            <a:r>
              <a:rPr sz="3950" spc="-20" dirty="0">
                <a:latin typeface="Trebuchet MS" panose="020B0603020202020204"/>
                <a:cs typeface="Trebuchet MS" panose="020B0603020202020204"/>
              </a:rPr>
              <a:t>")</a:t>
            </a:r>
            <a:r>
              <a:rPr sz="3950" spc="-1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950" spc="-10" dirty="0">
                <a:latin typeface="Trebuchet MS" panose="020B0603020202020204"/>
                <a:cs typeface="Trebuchet MS" panose="020B0603020202020204"/>
              </a:rPr>
              <a:t>plt.show()</a:t>
            </a:r>
            <a:endParaRPr sz="39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88" y="873052"/>
            <a:ext cx="14994890" cy="21278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03505" marR="5080" indent="-91440">
              <a:lnSpc>
                <a:spcPts val="8010"/>
              </a:lnSpc>
              <a:spcBef>
                <a:spcPts val="580"/>
              </a:spcBef>
            </a:pPr>
            <a:r>
              <a:rPr lang="en-US" altLang="en-US" spc="-10" dirty="0"/>
              <a:t>Деректерді</a:t>
            </a:r>
            <a:r>
              <a:rPr lang="en-US" altLang="ru-RU" spc="-10" dirty="0"/>
              <a:t> </a:t>
            </a:r>
            <a:r>
              <a:rPr lang="en-US" altLang="en-US" spc="-10" dirty="0"/>
              <a:t>визуализациялау</a:t>
            </a:r>
            <a:r>
              <a:rPr lang="en-US" altLang="ru-RU" spc="-10" dirty="0"/>
              <a:t> </a:t>
            </a:r>
            <a:r>
              <a:rPr lang="en-US" altLang="en-US" spc="-10" dirty="0"/>
              <a:t>шеңбер</a:t>
            </a:r>
            <a:r>
              <a:rPr lang="en-US" altLang="ru-RU" spc="-10" dirty="0"/>
              <a:t> </a:t>
            </a:r>
            <a:r>
              <a:rPr lang="en-US" altLang="en-US" spc="-10" dirty="0"/>
              <a:t>диаграммасын</a:t>
            </a:r>
            <a:r>
              <a:rPr lang="en-US" altLang="ru-RU" spc="-10" dirty="0"/>
              <a:t> </a:t>
            </a:r>
            <a:r>
              <a:rPr lang="en-US" altLang="en-US" spc="-10" dirty="0"/>
              <a:t>қолдану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288" y="2766193"/>
            <a:ext cx="14910435" cy="8178165"/>
          </a:xfrm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5"/>
              </a:spcBef>
            </a:pPr>
            <a:r>
              <a:rPr sz="350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#</a:t>
            </a:r>
            <a:r>
              <a:rPr sz="3500" spc="-8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3.</a:t>
            </a:r>
            <a:r>
              <a:rPr sz="3500" spc="-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Круговая</a:t>
            </a:r>
            <a:r>
              <a:rPr sz="3500" spc="-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диаграмма</a:t>
            </a:r>
            <a:r>
              <a:rPr sz="3500" spc="-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-</a:t>
            </a:r>
            <a:r>
              <a:rPr sz="3500" spc="-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Распределение</a:t>
            </a:r>
            <a:r>
              <a:rPr sz="3500" spc="-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по</a:t>
            </a:r>
            <a:r>
              <a:rPr sz="3500" spc="-5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spc="-20" dirty="0">
                <a:solidFill>
                  <a:srgbClr val="1DAF00"/>
                </a:solidFill>
                <a:latin typeface="Courier New" panose="02070309020205020404"/>
                <a:cs typeface="Courier New" panose="02070309020205020404"/>
              </a:rPr>
              <a:t>полу</a:t>
            </a:r>
            <a:endParaRPr sz="350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3500" dirty="0">
                <a:latin typeface="Courier New" panose="02070309020205020404"/>
                <a:cs typeface="Courier New" panose="02070309020205020404"/>
              </a:rPr>
              <a:t>gender_counts</a:t>
            </a:r>
            <a:r>
              <a:rPr sz="3500" spc="-13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500" spc="-9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spc="-10" dirty="0">
                <a:latin typeface="Courier New" panose="02070309020205020404"/>
                <a:cs typeface="Courier New" panose="02070309020205020404"/>
              </a:rPr>
              <a:t>[df["</a:t>
            </a:r>
            <a:r>
              <a:rPr sz="350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мужчины</a:t>
            </a:r>
            <a:r>
              <a:rPr sz="3500" spc="-10" dirty="0">
                <a:latin typeface="Courier New" panose="02070309020205020404"/>
                <a:cs typeface="Courier New" panose="02070309020205020404"/>
              </a:rPr>
              <a:t>"].sum(),</a:t>
            </a:r>
            <a:endParaRPr sz="3500">
              <a:latin typeface="Courier New" panose="02070309020205020404"/>
              <a:cs typeface="Courier New" panose="02070309020205020404"/>
            </a:endParaRPr>
          </a:p>
          <a:p>
            <a:pPr marL="12700" marR="3983990">
              <a:lnSpc>
                <a:spcPct val="159000"/>
              </a:lnSpc>
              <a:spcBef>
                <a:spcPts val="10"/>
              </a:spcBef>
            </a:pPr>
            <a:r>
              <a:rPr sz="3500" dirty="0">
                <a:latin typeface="Courier New" panose="02070309020205020404"/>
                <a:cs typeface="Courier New" panose="02070309020205020404"/>
              </a:rPr>
              <a:t>df["</a:t>
            </a:r>
            <a:r>
              <a:rPr sz="350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женщины</a:t>
            </a:r>
            <a:r>
              <a:rPr sz="3500" dirty="0">
                <a:latin typeface="Courier New" panose="02070309020205020404"/>
                <a:cs typeface="Courier New" panose="02070309020205020404"/>
              </a:rPr>
              <a:t>"].sum()]</a:t>
            </a:r>
            <a:r>
              <a:rPr sz="3500" spc="-10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latin typeface="Courier New" panose="02070309020205020404"/>
                <a:cs typeface="Courier New" panose="02070309020205020404"/>
              </a:rPr>
              <a:t>labels</a:t>
            </a:r>
            <a:r>
              <a:rPr sz="3500" spc="-9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500" spc="-9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spc="-10" dirty="0">
                <a:latin typeface="Courier New" panose="02070309020205020404"/>
                <a:cs typeface="Courier New" panose="02070309020205020404"/>
              </a:rPr>
              <a:t>["</a:t>
            </a:r>
            <a:r>
              <a:rPr sz="350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Мужчины</a:t>
            </a:r>
            <a:r>
              <a:rPr sz="3500" spc="-10" dirty="0">
                <a:latin typeface="Courier New" panose="02070309020205020404"/>
                <a:cs typeface="Courier New" panose="02070309020205020404"/>
              </a:rPr>
              <a:t>", "</a:t>
            </a:r>
            <a:r>
              <a:rPr sz="350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Женщины</a:t>
            </a:r>
            <a:r>
              <a:rPr sz="3500" spc="-10" dirty="0">
                <a:latin typeface="Courier New" panose="02070309020205020404"/>
                <a:cs typeface="Courier New" panose="02070309020205020404"/>
              </a:rPr>
              <a:t>"]</a:t>
            </a:r>
            <a:endParaRPr sz="350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3500" dirty="0">
                <a:latin typeface="Courier New" panose="02070309020205020404"/>
                <a:cs typeface="Courier New" panose="02070309020205020404"/>
              </a:rPr>
              <a:t>colors</a:t>
            </a:r>
            <a:r>
              <a:rPr sz="3500" spc="-7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latin typeface="Courier New" panose="02070309020205020404"/>
                <a:cs typeface="Courier New" panose="02070309020205020404"/>
              </a:rPr>
              <a:t>=</a:t>
            </a:r>
            <a:r>
              <a:rPr sz="3500" spc="-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latin typeface="Courier New" panose="02070309020205020404"/>
                <a:cs typeface="Courier New" panose="02070309020205020404"/>
              </a:rPr>
              <a:t>["</a:t>
            </a:r>
            <a:r>
              <a:rPr sz="350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blue</a:t>
            </a:r>
            <a:r>
              <a:rPr sz="3500" dirty="0">
                <a:latin typeface="Courier New" panose="02070309020205020404"/>
                <a:cs typeface="Courier New" panose="02070309020205020404"/>
              </a:rPr>
              <a:t>",</a:t>
            </a:r>
            <a:r>
              <a:rPr sz="3500" spc="-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spc="-10" dirty="0">
                <a:latin typeface="Courier New" panose="02070309020205020404"/>
                <a:cs typeface="Courier New" panose="02070309020205020404"/>
              </a:rPr>
              <a:t>"</a:t>
            </a:r>
            <a:r>
              <a:rPr sz="350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pink</a:t>
            </a:r>
            <a:r>
              <a:rPr sz="3500" spc="-10" dirty="0">
                <a:latin typeface="Courier New" panose="02070309020205020404"/>
                <a:cs typeface="Courier New" panose="02070309020205020404"/>
              </a:rPr>
              <a:t>"]</a:t>
            </a:r>
            <a:endParaRPr sz="3500">
              <a:latin typeface="Courier New" panose="02070309020205020404"/>
              <a:cs typeface="Courier New" panose="02070309020205020404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350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</a:pPr>
            <a:r>
              <a:rPr sz="3500" dirty="0">
                <a:latin typeface="Courier New" panose="02070309020205020404"/>
                <a:cs typeface="Courier New" panose="02070309020205020404"/>
              </a:rPr>
              <a:t>plt.figure(figsize=(</a:t>
            </a:r>
            <a:r>
              <a:rPr sz="350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6</a:t>
            </a:r>
            <a:r>
              <a:rPr sz="3500" dirty="0">
                <a:latin typeface="Courier New" panose="02070309020205020404"/>
                <a:cs typeface="Courier New" panose="02070309020205020404"/>
              </a:rPr>
              <a:t>,</a:t>
            </a:r>
            <a:r>
              <a:rPr sz="3500" spc="-24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spc="-2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6</a:t>
            </a:r>
            <a:r>
              <a:rPr sz="3500" spc="-25" dirty="0">
                <a:latin typeface="Courier New" panose="02070309020205020404"/>
                <a:cs typeface="Courier New" panose="02070309020205020404"/>
              </a:rPr>
              <a:t>))</a:t>
            </a:r>
            <a:endParaRPr sz="3500">
              <a:latin typeface="Courier New" panose="02070309020205020404"/>
              <a:cs typeface="Courier New" panose="02070309020205020404"/>
            </a:endParaRPr>
          </a:p>
          <a:p>
            <a:pPr marL="12700" marR="5080">
              <a:lnSpc>
                <a:spcPts val="3600"/>
              </a:lnSpc>
              <a:spcBef>
                <a:spcPts val="2780"/>
              </a:spcBef>
            </a:pPr>
            <a:r>
              <a:rPr sz="3500" dirty="0">
                <a:latin typeface="Courier New" panose="02070309020205020404"/>
                <a:cs typeface="Courier New" panose="02070309020205020404"/>
              </a:rPr>
              <a:t>plt.pie(gender_counts,</a:t>
            </a:r>
            <a:r>
              <a:rPr sz="3500" spc="-2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latin typeface="Courier New" panose="02070309020205020404"/>
                <a:cs typeface="Courier New" panose="02070309020205020404"/>
              </a:rPr>
              <a:t>labels=labels,</a:t>
            </a:r>
            <a:r>
              <a:rPr sz="3500" spc="-21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spc="-10" dirty="0">
                <a:latin typeface="Courier New" panose="02070309020205020404"/>
                <a:cs typeface="Courier New" panose="02070309020205020404"/>
              </a:rPr>
              <a:t>autopct="%1.1f%%", </a:t>
            </a:r>
            <a:r>
              <a:rPr sz="3500" dirty="0">
                <a:latin typeface="Courier New" panose="02070309020205020404"/>
                <a:cs typeface="Courier New" panose="02070309020205020404"/>
              </a:rPr>
              <a:t>colors=colors,</a:t>
            </a:r>
            <a:r>
              <a:rPr sz="3500" spc="-15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3500" spc="-10" dirty="0">
                <a:latin typeface="Courier New" panose="02070309020205020404"/>
                <a:cs typeface="Courier New" panose="02070309020205020404"/>
              </a:rPr>
              <a:t>startangle=140)</a:t>
            </a:r>
            <a:endParaRPr sz="350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3500" dirty="0">
                <a:latin typeface="Courier New" panose="02070309020205020404"/>
                <a:cs typeface="Courier New" panose="02070309020205020404"/>
              </a:rPr>
              <a:t>plt.title("</a:t>
            </a:r>
            <a:r>
              <a:rPr sz="350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Распределение</a:t>
            </a:r>
            <a:r>
              <a:rPr sz="3500" spc="-10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по</a:t>
            </a:r>
            <a:r>
              <a:rPr sz="3500" spc="-114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полу</a:t>
            </a:r>
            <a:r>
              <a:rPr sz="3500" spc="-1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в</a:t>
            </a:r>
            <a:r>
              <a:rPr sz="3500" spc="-95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3500" spc="-10" dirty="0">
                <a:solidFill>
                  <a:srgbClr val="EC200C"/>
                </a:solidFill>
                <a:latin typeface="Courier New" panose="02070309020205020404"/>
                <a:cs typeface="Courier New" panose="02070309020205020404"/>
              </a:rPr>
              <a:t>населении</a:t>
            </a:r>
            <a:r>
              <a:rPr sz="3500" spc="-10" dirty="0">
                <a:latin typeface="Courier New" panose="02070309020205020404"/>
                <a:cs typeface="Courier New" panose="02070309020205020404"/>
              </a:rPr>
              <a:t>")</a:t>
            </a:r>
            <a:endParaRPr sz="3500">
              <a:latin typeface="Courier New" panose="02070309020205020404"/>
              <a:cs typeface="Courier New" panose="02070309020205020404"/>
            </a:endParaRPr>
          </a:p>
          <a:p>
            <a:pPr marL="12700">
              <a:lnSpc>
                <a:spcPct val="100000"/>
              </a:lnSpc>
              <a:spcBef>
                <a:spcPts val="2510"/>
              </a:spcBef>
            </a:pPr>
            <a:r>
              <a:rPr sz="3500" spc="-10" dirty="0">
                <a:latin typeface="Courier New" panose="02070309020205020404"/>
                <a:cs typeface="Courier New" panose="02070309020205020404"/>
              </a:rPr>
              <a:t>plt.show()</a:t>
            </a:r>
            <a:endParaRPr sz="3500">
              <a:latin typeface="Courier New" panose="02070309020205020404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305685"/>
          </a:xfrm>
          <a:prstGeom prst="rect">
            <a:avLst/>
          </a:prstGeom>
        </p:spPr>
        <p:txBody>
          <a:bodyPr vert="horz" wrap="square" lIns="0" tIns="74851" rIns="0" bIns="0" rtlCol="0">
            <a:spAutoFit/>
          </a:bodyPr>
          <a:lstStyle/>
          <a:p>
            <a:pPr marL="193040" marR="5080" indent="-91440">
              <a:lnSpc>
                <a:spcPts val="8700"/>
              </a:lnSpc>
            </a:pPr>
            <a:r>
              <a:rPr lang="en-US" altLang="en-US" spc="-10" dirty="0"/>
              <a:t>Деректерді</a:t>
            </a:r>
            <a:r>
              <a:rPr lang="en-US" altLang="ru-RU" spc="-10" dirty="0"/>
              <a:t> </a:t>
            </a:r>
            <a:r>
              <a:rPr lang="en-US" altLang="en-US" spc="-10" dirty="0"/>
              <a:t>визуализациялау</a:t>
            </a:r>
            <a:r>
              <a:rPr lang="en-US" altLang="ru-RU" spc="-10" dirty="0"/>
              <a:t> </a:t>
            </a:r>
            <a:r>
              <a:rPr lang="en-US" altLang="en-US" spc="-10" dirty="0"/>
              <a:t>қолданбаларының</a:t>
            </a:r>
            <a:r>
              <a:rPr lang="en-US" altLang="ru-RU" spc="-10" dirty="0"/>
              <a:t> </a:t>
            </a:r>
            <a:r>
              <a:rPr lang="en-US" altLang="en-US" spc="-10" dirty="0"/>
              <a:t>баған</a:t>
            </a:r>
            <a:r>
              <a:rPr lang="en-US" altLang="ru-RU" spc="-10" dirty="0"/>
              <a:t> </a:t>
            </a:r>
            <a:r>
              <a:rPr lang="en-US" altLang="en-US" spc="-10" dirty="0"/>
              <a:t>диаграммасы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288" y="3743611"/>
            <a:ext cx="12984480" cy="193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#</a:t>
            </a:r>
            <a:r>
              <a:rPr sz="2900" spc="4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4.</a:t>
            </a:r>
            <a:r>
              <a:rPr sz="2900" spc="3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Столбчатая</a:t>
            </a:r>
            <a:r>
              <a:rPr sz="2900" spc="4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диаграмма</a:t>
            </a:r>
            <a:r>
              <a:rPr sz="2900" spc="2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-</a:t>
            </a:r>
            <a:r>
              <a:rPr sz="2900" spc="4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Сравнение</a:t>
            </a:r>
            <a:r>
              <a:rPr sz="2900" spc="3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городского</a:t>
            </a:r>
            <a:r>
              <a:rPr sz="2900" spc="2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и</a:t>
            </a:r>
            <a:r>
              <a:rPr sz="2900" spc="5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сельского</a:t>
            </a:r>
            <a:r>
              <a:rPr sz="2900" spc="6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spc="-1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населения</a:t>
            </a:r>
            <a:endParaRPr sz="2900">
              <a:latin typeface="Trebuchet MS" panose="020B0603020202020204"/>
              <a:cs typeface="Trebuchet MS" panose="020B0603020202020204"/>
            </a:endParaRPr>
          </a:p>
          <a:p>
            <a:pPr marL="12700" marR="935990">
              <a:lnSpc>
                <a:spcPts val="5890"/>
              </a:lnSpc>
              <a:spcBef>
                <a:spcPts val="200"/>
              </a:spcBef>
            </a:pPr>
            <a:r>
              <a:rPr sz="2900" dirty="0">
                <a:latin typeface="Trebuchet MS" panose="020B0603020202020204"/>
                <a:cs typeface="Trebuchet MS" panose="020B0603020202020204"/>
              </a:rPr>
              <a:t>urban_population</a:t>
            </a:r>
            <a:r>
              <a:rPr sz="2900" spc="-1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=</a:t>
            </a:r>
            <a:r>
              <a:rPr sz="29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df["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городское</a:t>
            </a:r>
            <a:r>
              <a:rPr sz="2900" spc="-16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население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"].sum()</a:t>
            </a:r>
            <a:r>
              <a:rPr sz="29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rural_population</a:t>
            </a:r>
            <a:r>
              <a:rPr sz="29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900" spc="-50" dirty="0">
                <a:latin typeface="Trebuchet MS" panose="020B0603020202020204"/>
                <a:cs typeface="Trebuchet MS" panose="020B0603020202020204"/>
              </a:rPr>
              <a:t>= 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df["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сельское</a:t>
            </a:r>
            <a:r>
              <a:rPr sz="2900" spc="6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население</a:t>
            </a:r>
            <a:r>
              <a:rPr sz="2900" spc="-10" dirty="0">
                <a:latin typeface="Trebuchet MS" panose="020B0603020202020204"/>
                <a:cs typeface="Trebuchet MS" panose="020B0603020202020204"/>
              </a:rPr>
              <a:t>"].sum()</a:t>
            </a:r>
            <a:endParaRPr sz="2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288" y="6770452"/>
            <a:ext cx="14273530" cy="309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Trebuchet MS" panose="020B0603020202020204"/>
                <a:cs typeface="Trebuchet MS" panose="020B0603020202020204"/>
              </a:rPr>
              <a:t>plt.figure(figsize=(8,</a:t>
            </a:r>
            <a:r>
              <a:rPr sz="2900" spc="-1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900" spc="-25" dirty="0">
                <a:latin typeface="Trebuchet MS" panose="020B0603020202020204"/>
                <a:cs typeface="Trebuchet MS" panose="020B0603020202020204"/>
              </a:rPr>
              <a:t>5))</a:t>
            </a:r>
            <a:endParaRPr sz="290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3100"/>
              </a:lnSpc>
              <a:spcBef>
                <a:spcPts val="2845"/>
              </a:spcBef>
            </a:pPr>
            <a:r>
              <a:rPr sz="2900" spc="-10" dirty="0">
                <a:latin typeface="Trebuchet MS" panose="020B0603020202020204"/>
                <a:cs typeface="Trebuchet MS" panose="020B0603020202020204"/>
              </a:rPr>
              <a:t>sns.barplot(x=["</a:t>
            </a:r>
            <a:r>
              <a:rPr sz="290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Городское</a:t>
            </a:r>
            <a:r>
              <a:rPr sz="2900" spc="-16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население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",</a:t>
            </a:r>
            <a:r>
              <a:rPr sz="29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"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Сельское</a:t>
            </a:r>
            <a:r>
              <a:rPr sz="2900" spc="-13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население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"],</a:t>
            </a:r>
            <a:r>
              <a:rPr sz="29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900" spc="-10" dirty="0">
                <a:latin typeface="Trebuchet MS" panose="020B0603020202020204"/>
                <a:cs typeface="Trebuchet MS" panose="020B0603020202020204"/>
              </a:rPr>
              <a:t>y=[urban_population, 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rural_population],</a:t>
            </a:r>
            <a:r>
              <a:rPr sz="2900" spc="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palette=["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green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",</a:t>
            </a:r>
            <a:r>
              <a:rPr sz="2900" spc="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900" spc="-10" dirty="0">
                <a:latin typeface="Trebuchet MS" panose="020B0603020202020204"/>
                <a:cs typeface="Trebuchet MS" panose="020B0603020202020204"/>
              </a:rPr>
              <a:t>"</a:t>
            </a:r>
            <a:r>
              <a:rPr sz="290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brown</a:t>
            </a:r>
            <a:r>
              <a:rPr sz="2900" spc="-10" dirty="0">
                <a:latin typeface="Trebuchet MS" panose="020B0603020202020204"/>
                <a:cs typeface="Trebuchet MS" panose="020B0603020202020204"/>
              </a:rPr>
              <a:t>"])</a:t>
            </a:r>
            <a:endParaRPr sz="29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2900" dirty="0">
                <a:latin typeface="Trebuchet MS" panose="020B0603020202020204"/>
                <a:cs typeface="Trebuchet MS" panose="020B0603020202020204"/>
              </a:rPr>
              <a:t>plt.ylabel("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Общее</a:t>
            </a:r>
            <a:r>
              <a:rPr sz="2900" spc="14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население</a:t>
            </a:r>
            <a:r>
              <a:rPr sz="2900" spc="-10" dirty="0">
                <a:latin typeface="Trebuchet MS" panose="020B0603020202020204"/>
                <a:cs typeface="Trebuchet MS" panose="020B0603020202020204"/>
              </a:rPr>
              <a:t>")</a:t>
            </a:r>
            <a:endParaRPr sz="29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900" dirty="0">
                <a:latin typeface="Trebuchet MS" panose="020B0603020202020204"/>
                <a:cs typeface="Trebuchet MS" panose="020B0603020202020204"/>
              </a:rPr>
              <a:t>plt.title("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Сравнение</a:t>
            </a:r>
            <a:r>
              <a:rPr sz="2900" spc="-16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городского</a:t>
            </a:r>
            <a:r>
              <a:rPr sz="2900" spc="-14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и</a:t>
            </a:r>
            <a:r>
              <a:rPr sz="2900" spc="-12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сельского</a:t>
            </a:r>
            <a:r>
              <a:rPr sz="2900" spc="-13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90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населения</a:t>
            </a:r>
            <a:r>
              <a:rPr sz="2900" dirty="0">
                <a:latin typeface="Trebuchet MS" panose="020B0603020202020204"/>
                <a:cs typeface="Trebuchet MS" panose="020B0603020202020204"/>
              </a:rPr>
              <a:t>")</a:t>
            </a:r>
            <a:r>
              <a:rPr sz="29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900" spc="-10" dirty="0">
                <a:latin typeface="Trebuchet MS" panose="020B0603020202020204"/>
                <a:cs typeface="Trebuchet MS" panose="020B0603020202020204"/>
              </a:rPr>
              <a:t>plt.show()</a:t>
            </a:r>
            <a:endParaRPr sz="29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2305685"/>
          </a:xfrm>
          <a:prstGeom prst="rect">
            <a:avLst/>
          </a:prstGeom>
        </p:spPr>
        <p:txBody>
          <a:bodyPr vert="horz" wrap="square" lIns="0" tIns="74851" rIns="0" bIns="0" rtlCol="0">
            <a:spAutoFit/>
          </a:bodyPr>
          <a:lstStyle/>
          <a:p>
            <a:pPr marL="193040" marR="5080" indent="-91440">
              <a:lnSpc>
                <a:spcPts val="8700"/>
              </a:lnSpc>
            </a:pPr>
            <a:r>
              <a:rPr lang="en-US" altLang="en-US" spc="-10" dirty="0"/>
              <a:t>Шашыраңқы</a:t>
            </a:r>
            <a:r>
              <a:rPr lang="en-US" altLang="ru-RU" spc="-10" dirty="0"/>
              <a:t> </a:t>
            </a:r>
            <a:r>
              <a:rPr lang="en-US" altLang="en-US" spc="-10" dirty="0"/>
              <a:t>график</a:t>
            </a:r>
            <a:r>
              <a:rPr lang="en-US" altLang="ru-RU" spc="-10" dirty="0"/>
              <a:t> </a:t>
            </a:r>
            <a:r>
              <a:rPr lang="en-US" altLang="en-US" spc="-10" dirty="0"/>
              <a:t>деректерін</a:t>
            </a:r>
            <a:r>
              <a:rPr lang="en-US" altLang="ru-RU" spc="-10" dirty="0"/>
              <a:t> </a:t>
            </a:r>
            <a:r>
              <a:rPr lang="en-US" altLang="en-US" spc="-10" dirty="0"/>
              <a:t>визуализациялауды</a:t>
            </a:r>
            <a:r>
              <a:rPr lang="en-US" altLang="ru-RU" spc="-10" dirty="0"/>
              <a:t> </a:t>
            </a:r>
            <a:r>
              <a:rPr lang="en-US" altLang="en-US" spc="-10" dirty="0"/>
              <a:t>пайдалану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288" y="3763422"/>
            <a:ext cx="14595475" cy="559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#</a:t>
            </a:r>
            <a:r>
              <a:rPr sz="3250" spc="6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5.</a:t>
            </a:r>
            <a:r>
              <a:rPr sz="3250" spc="6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Точечная</a:t>
            </a:r>
            <a:r>
              <a:rPr sz="3250" spc="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диаграмма</a:t>
            </a:r>
            <a:r>
              <a:rPr sz="3250" spc="5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-</a:t>
            </a:r>
            <a:r>
              <a:rPr sz="3250" spc="5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Мужчины</a:t>
            </a:r>
            <a:r>
              <a:rPr sz="3250" spc="5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vs</a:t>
            </a:r>
            <a:r>
              <a:rPr sz="3250" spc="75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10" dirty="0">
                <a:solidFill>
                  <a:srgbClr val="1DAF00"/>
                </a:solidFill>
                <a:latin typeface="Trebuchet MS" panose="020B0603020202020204"/>
                <a:cs typeface="Trebuchet MS" panose="020B0603020202020204"/>
              </a:rPr>
              <a:t>Женщины</a:t>
            </a:r>
            <a:endParaRPr sz="32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3250" dirty="0">
                <a:latin typeface="Trebuchet MS" panose="020B0603020202020204"/>
                <a:cs typeface="Trebuchet MS" panose="020B0603020202020204"/>
              </a:rPr>
              <a:t>plt.figure(figsize=(7,</a:t>
            </a:r>
            <a:r>
              <a:rPr sz="3250" spc="-2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25" dirty="0">
                <a:latin typeface="Trebuchet MS" panose="020B0603020202020204"/>
                <a:cs typeface="Trebuchet MS" panose="020B0603020202020204"/>
              </a:rPr>
              <a:t>5))</a:t>
            </a:r>
            <a:endParaRPr sz="32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3250" spc="-10" dirty="0">
                <a:latin typeface="Trebuchet MS" panose="020B0603020202020204"/>
                <a:cs typeface="Trebuchet MS" panose="020B0603020202020204"/>
              </a:rPr>
              <a:t>sns.scatterplot(x=df["</a:t>
            </a:r>
            <a:r>
              <a:rPr sz="325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мужчины</a:t>
            </a:r>
            <a:r>
              <a:rPr sz="3250" spc="-10" dirty="0">
                <a:latin typeface="Trebuchet MS" panose="020B0603020202020204"/>
                <a:cs typeface="Trebuchet MS" panose="020B0603020202020204"/>
              </a:rPr>
              <a:t>"],</a:t>
            </a:r>
            <a:r>
              <a:rPr sz="3250" spc="-1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y=df["</a:t>
            </a:r>
            <a:r>
              <a:rPr sz="325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женщины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"],</a:t>
            </a:r>
            <a:r>
              <a:rPr sz="3250" spc="-1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alpha=</a:t>
            </a:r>
            <a:r>
              <a:rPr sz="325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0.7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,</a:t>
            </a:r>
            <a:r>
              <a:rPr sz="325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10" dirty="0">
                <a:latin typeface="Trebuchet MS" panose="020B0603020202020204"/>
                <a:cs typeface="Trebuchet MS" panose="020B0603020202020204"/>
              </a:rPr>
              <a:t>color="purple")</a:t>
            </a:r>
            <a:endParaRPr sz="325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105"/>
              </a:spcBef>
            </a:pPr>
            <a:endParaRPr sz="3250">
              <a:latin typeface="Trebuchet MS" panose="020B0603020202020204"/>
              <a:cs typeface="Trebuchet MS" panose="020B0603020202020204"/>
            </a:endParaRPr>
          </a:p>
          <a:p>
            <a:pPr marL="12700" marR="10382885">
              <a:lnSpc>
                <a:spcPct val="170000"/>
              </a:lnSpc>
            </a:pPr>
            <a:r>
              <a:rPr sz="3250" spc="-10" dirty="0">
                <a:latin typeface="Trebuchet MS" panose="020B0603020202020204"/>
                <a:cs typeface="Trebuchet MS" panose="020B0603020202020204"/>
              </a:rPr>
              <a:t>plt.xlabel("</a:t>
            </a:r>
            <a:r>
              <a:rPr sz="3250" spc="-1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Мужчины</a:t>
            </a:r>
            <a:r>
              <a:rPr sz="3250" spc="-10" dirty="0">
                <a:latin typeface="Trebuchet MS" panose="020B0603020202020204"/>
                <a:cs typeface="Trebuchet MS" panose="020B0603020202020204"/>
              </a:rPr>
              <a:t>") </a:t>
            </a:r>
            <a:r>
              <a:rPr sz="3250" spc="-30" dirty="0">
                <a:latin typeface="Trebuchet MS" panose="020B0603020202020204"/>
                <a:cs typeface="Trebuchet MS" panose="020B0603020202020204"/>
              </a:rPr>
              <a:t>plt.ylabel("</a:t>
            </a:r>
            <a:r>
              <a:rPr sz="3250" spc="-3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Женщины</a:t>
            </a:r>
            <a:r>
              <a:rPr sz="3250" spc="-30" dirty="0">
                <a:latin typeface="Trebuchet MS" panose="020B0603020202020204"/>
                <a:cs typeface="Trebuchet MS" panose="020B0603020202020204"/>
              </a:rPr>
              <a:t>")</a:t>
            </a:r>
            <a:endParaRPr sz="32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3710"/>
              </a:spcBef>
            </a:pPr>
            <a:r>
              <a:rPr sz="3250" dirty="0">
                <a:latin typeface="Trebuchet MS" panose="020B0603020202020204"/>
                <a:cs typeface="Trebuchet MS" panose="020B0603020202020204"/>
              </a:rPr>
              <a:t>plt.title("</a:t>
            </a:r>
            <a:r>
              <a:rPr sz="325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Точечная</a:t>
            </a:r>
            <a:r>
              <a:rPr sz="3250" spc="-13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диаграмма:</a:t>
            </a:r>
            <a:r>
              <a:rPr sz="3250" spc="-9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Мужчины</a:t>
            </a:r>
            <a:r>
              <a:rPr sz="3250" spc="-9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vs</a:t>
            </a:r>
            <a:r>
              <a:rPr sz="3250" spc="-95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50" dirty="0">
                <a:solidFill>
                  <a:srgbClr val="EC200C"/>
                </a:solidFill>
                <a:latin typeface="Trebuchet MS" panose="020B0603020202020204"/>
                <a:cs typeface="Trebuchet MS" panose="020B0603020202020204"/>
              </a:rPr>
              <a:t>Женщины</a:t>
            </a:r>
            <a:r>
              <a:rPr sz="3250" dirty="0">
                <a:latin typeface="Trebuchet MS" panose="020B0603020202020204"/>
                <a:cs typeface="Trebuchet MS" panose="020B0603020202020204"/>
              </a:rPr>
              <a:t>")</a:t>
            </a:r>
            <a:r>
              <a:rPr sz="325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50" spc="-10" dirty="0">
                <a:latin typeface="Trebuchet MS" panose="020B0603020202020204"/>
                <a:cs typeface="Trebuchet MS" panose="020B0603020202020204"/>
              </a:rPr>
              <a:t>plt.show()</a:t>
            </a:r>
            <a:endParaRPr sz="32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535" y="4664075"/>
            <a:ext cx="19000470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en-US" sz="8800">
                <a:latin typeface="Tahoma" panose="020B0604030504040204"/>
                <a:cs typeface="Tahoma" panose="020B0604030504040204"/>
              </a:rPr>
              <a:t>Назар</a:t>
            </a:r>
            <a:r>
              <a:rPr lang="en-US" altLang="ru-RU" sz="8800">
                <a:latin typeface="Tahoma" panose="020B0604030504040204"/>
                <a:cs typeface="Tahoma" panose="020B0604030504040204"/>
              </a:rPr>
              <a:t> </a:t>
            </a:r>
            <a:r>
              <a:rPr lang="en-US" altLang="en-US" sz="8800">
                <a:latin typeface="Tahoma" panose="020B0604030504040204"/>
                <a:cs typeface="Tahoma" panose="020B0604030504040204"/>
              </a:rPr>
              <a:t>аударғаныңызға</a:t>
            </a:r>
            <a:r>
              <a:rPr lang="en-US" altLang="ru-RU" sz="8800">
                <a:latin typeface="Tahoma" panose="020B0604030504040204"/>
                <a:cs typeface="Tahoma" panose="020B0604030504040204"/>
              </a:rPr>
              <a:t> </a:t>
            </a:r>
            <a:r>
              <a:rPr lang="en-US" altLang="en-US" sz="8800">
                <a:latin typeface="Tahoma" panose="020B0604030504040204"/>
                <a:cs typeface="Tahoma" panose="020B0604030504040204"/>
              </a:rPr>
              <a:t>рақмет</a:t>
            </a:r>
            <a:r>
              <a:rPr lang="en-US" altLang="ru-RU" sz="8800">
                <a:latin typeface="Tahoma" panose="020B0604030504040204"/>
                <a:cs typeface="Tahoma" panose="020B0604030504040204"/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375" y="741483"/>
            <a:ext cx="18237349" cy="1004570"/>
          </a:xfrm>
          <a:prstGeom prst="rect">
            <a:avLst/>
          </a:prstGeom>
        </p:spPr>
        <p:txBody>
          <a:bodyPr vert="horz" wrap="square" lIns="0" tIns="135429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lang="en-US" altLang="en-US" sz="5650"/>
              <a:t>Кестелік</a:t>
            </a:r>
            <a:r>
              <a:rPr lang="en-US" altLang="ru-RU" sz="5650"/>
              <a:t> </a:t>
            </a:r>
            <a:r>
              <a:rPr lang="en-US" altLang="en-US" sz="5650"/>
              <a:t>деректер</a:t>
            </a:r>
            <a:r>
              <a:rPr lang="en-US" altLang="ru-RU" sz="5650"/>
              <a:t> </a:t>
            </a:r>
            <a:r>
              <a:rPr lang="en-US" altLang="en-US" sz="5650"/>
              <a:t>және</a:t>
            </a:r>
            <a:r>
              <a:rPr lang="en-US" altLang="ru-RU" sz="5650"/>
              <a:t> </a:t>
            </a:r>
            <a:r>
              <a:rPr lang="en-US" altLang="en-US" sz="5650"/>
              <a:t>визуалды</a:t>
            </a:r>
            <a:r>
              <a:rPr lang="en-US" altLang="ru-RU" sz="5650"/>
              <a:t> </a:t>
            </a:r>
            <a:r>
              <a:rPr lang="en-US" altLang="en-US" sz="5650"/>
              <a:t>деректер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4520" y="2002485"/>
            <a:ext cx="16057981" cy="89075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60450" y="930275"/>
            <a:ext cx="7429500" cy="169735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30"/>
              </a:spcBef>
            </a:pPr>
            <a:r>
              <a:rPr lang="en-US" altLang="en-US" sz="5450"/>
              <a:t>Тиімді</a:t>
            </a:r>
            <a:r>
              <a:rPr lang="en-US" altLang="ru-RU" sz="5450"/>
              <a:t> </a:t>
            </a:r>
            <a:r>
              <a:rPr lang="en-US" altLang="en-US" sz="5450"/>
              <a:t>визуализация</a:t>
            </a:r>
            <a:r>
              <a:rPr lang="en-US" altLang="ru-RU" sz="5450"/>
              <a:t> </a:t>
            </a:r>
            <a:r>
              <a:rPr lang="en-US" altLang="en-US" sz="5450"/>
              <a:t>мысалдары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2540" y="3978275"/>
            <a:ext cx="4464685" cy="61277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5400" b="1">
                <a:latin typeface="Arial" panose="020B0604020202020204"/>
                <a:cs typeface="Arial" panose="020B0604020202020204"/>
              </a:rPr>
              <a:t>Жер</a:t>
            </a:r>
            <a:r>
              <a:rPr lang="en-US" altLang="ru-RU" sz="5400" b="1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5400" b="1">
                <a:latin typeface="Arial" panose="020B0604020202020204"/>
                <a:cs typeface="Arial" panose="020B0604020202020204"/>
              </a:rPr>
              <a:t>халқы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4130" y="217926"/>
            <a:ext cx="8209580" cy="104787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353" y="887246"/>
            <a:ext cx="7208520" cy="16821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40"/>
              </a:spcBef>
            </a:pPr>
            <a:r>
              <a:rPr lang="en-US" altLang="en-US" sz="5400" b="1">
                <a:latin typeface="Arial" panose="020B0604020202020204"/>
                <a:cs typeface="Arial" panose="020B0604020202020204"/>
              </a:rPr>
              <a:t>Тиімді</a:t>
            </a:r>
            <a:r>
              <a:rPr lang="en-US" altLang="ru-RU" sz="5400" b="1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5400" b="1">
                <a:latin typeface="Arial" panose="020B0604020202020204"/>
                <a:cs typeface="Arial" panose="020B0604020202020204"/>
              </a:rPr>
              <a:t>визуализация</a:t>
            </a:r>
            <a:r>
              <a:rPr lang="en-US" altLang="ru-RU" sz="5400" b="1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5400" b="1">
                <a:latin typeface="Arial" panose="020B0604020202020204"/>
                <a:cs typeface="Arial" panose="020B0604020202020204"/>
              </a:rPr>
              <a:t>мысалдары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4175" y="3825875"/>
            <a:ext cx="6996430" cy="11303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5"/>
              </a:spcBef>
            </a:pPr>
            <a:r>
              <a:rPr lang="en-US" altLang="en-US" sz="3600" b="1">
                <a:latin typeface="Arial" panose="020B0604020202020204"/>
                <a:cs typeface="Arial" panose="020B0604020202020204"/>
              </a:rPr>
              <a:t>Пластикалық</a:t>
            </a:r>
            <a:r>
              <a:rPr lang="en-US" altLang="ru-RU" sz="3600" b="1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600" b="1">
                <a:latin typeface="Arial" panose="020B0604020202020204"/>
                <a:cs typeface="Arial" panose="020B0604020202020204"/>
              </a:rPr>
              <a:t>қалдықтардың</a:t>
            </a:r>
            <a:r>
              <a:rPr lang="en-US" altLang="ru-RU" sz="3600" b="1"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600" b="1">
                <a:latin typeface="Arial" panose="020B0604020202020204"/>
                <a:cs typeface="Arial" panose="020B0604020202020204"/>
              </a:rPr>
              <a:t>ластануы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918845"/>
            <a:ext cx="8724900" cy="97777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2616</Words>
  <Application>Microsoft Office PowerPoint</Application>
  <PresentationFormat>Произвольный</PresentationFormat>
  <Paragraphs>365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1" baseType="lpstr">
      <vt:lpstr>Arial</vt:lpstr>
      <vt:lpstr>Arial MT</vt:lpstr>
      <vt:lpstr>Courier New</vt:lpstr>
      <vt:lpstr>Tahoma</vt:lpstr>
      <vt:lpstr>Times New Roman</vt:lpstr>
      <vt:lpstr>Trebuchet MS</vt:lpstr>
      <vt:lpstr>Office Theme</vt:lpstr>
      <vt:lpstr>Жасанды интеллект негіздері</vt:lpstr>
      <vt:lpstr>Деректерді визуализациялау дегеніміз не және ол неліктен маңызды?</vt:lpstr>
      <vt:lpstr>Деректерді визуализациялауды түсіну</vt:lpstr>
      <vt:lpstr>Деректерді визуализациялауды түсіну</vt:lpstr>
      <vt:lpstr>Деректерді визуализациялау неліктен маңызды?</vt:lpstr>
      <vt:lpstr>Кестелік деректер және визуалды деректер</vt:lpstr>
      <vt:lpstr>Кестелік деректер және визуалды деректер</vt:lpstr>
      <vt:lpstr>Тиімді визуализация мысалдары</vt:lpstr>
      <vt:lpstr>Презентация PowerPoint</vt:lpstr>
      <vt:lpstr>Тиімді визуализация мысалдары</vt:lpstr>
      <vt:lpstr>Тиімді визуализация мысалдары Twitter науқанының жарнамалық кестесі</vt:lpstr>
      <vt:lpstr>Деректерді визуализациялаудың тиімділігі</vt:lpstr>
      <vt:lpstr>Деректерді визуализациялаудың тиімділігі</vt:lpstr>
      <vt:lpstr>Визуализацияның негізгі принциптері</vt:lpstr>
      <vt:lpstr>Визуализацияның негізгі принциптері</vt:lpstr>
      <vt:lpstr>Тапсырмаға сәйкес диаграмманы таңдау</vt:lpstr>
      <vt:lpstr>Салыстыру</vt:lpstr>
      <vt:lpstr>Тарату</vt:lpstr>
      <vt:lpstr>Құрылым</vt:lpstr>
      <vt:lpstr>Корреляция</vt:lpstr>
      <vt:lpstr>Түстерді дұрыс қолдану</vt:lpstr>
      <vt:lpstr>Түс палитрасы деректер түріне байланысты Санаттық (сапалық) палитра</vt:lpstr>
      <vt:lpstr>Түс палитрасы деректер түріне байланысты Тізбекті палитра</vt:lpstr>
      <vt:lpstr>Түс палитрасы деректер түріне байланысты Дивергентті палитра</vt:lpstr>
      <vt:lpstr>Визуализация құралдарын таңдау</vt:lpstr>
      <vt:lpstr>Python мысалдары</vt:lpstr>
      <vt:lpstr>Python мысалдары</vt:lpstr>
      <vt:lpstr>Жақсы визуализацияларды қалай жасауға болады?</vt:lpstr>
      <vt:lpstr>Тапсырмаға сәйкес диаграмманы таңдау</vt:lpstr>
      <vt:lpstr>Түс таңдау</vt:lpstr>
      <vt:lpstr>Түс таңдау</vt:lpstr>
      <vt:lpstr>Басымды орналастыру</vt:lpstr>
      <vt:lpstr>Баса назар аударудың визуалды атрибуттары</vt:lpstr>
      <vt:lpstr>Екпінге арналған визуалды атрибуттар Ұзындығы мен түсі</vt:lpstr>
      <vt:lpstr>Екпінге арналған көрнекі белгілер Дәлдікке әсері</vt:lpstr>
      <vt:lpstr>Шамадан тыс жүктемеңіз</vt:lpstr>
      <vt:lpstr>Шамадан тыс жүктемеңіз</vt:lpstr>
      <vt:lpstr>Деректерді визуализациялау кітапханалары</vt:lpstr>
      <vt:lpstr>Деректерді визуализациялау түрлері Жылу карталары</vt:lpstr>
      <vt:lpstr>Жылу карталары Мысал</vt:lpstr>
      <vt:lpstr>Жылу карталары Мысал</vt:lpstr>
      <vt:lpstr>Python тіліндегі жылу картасын визуализациялау</vt:lpstr>
      <vt:lpstr>Python тіліндегі жылу картасын визуализациялау</vt:lpstr>
      <vt:lpstr>Python тіліндегі жылу картасын визуализациялау</vt:lpstr>
      <vt:lpstr>Seaborn-дағы барлық түс палитраларын қараңыз</vt:lpstr>
      <vt:lpstr>Геокеңістіктік карталар</vt:lpstr>
      <vt:lpstr>Python кітапханаларын орнату Геокеңістіктік деректермен жұмыс істеу үшін</vt:lpstr>
      <vt:lpstr>Python тіліндегі геокеңістіктік картаны визуализациялау</vt:lpstr>
      <vt:lpstr>Желілік диаграммалар</vt:lpstr>
      <vt:lpstr>Деректерді визуализациялаудың қолданылуы</vt:lpstr>
      <vt:lpstr>Деректерді визуализациялаудың қолданылуы</vt:lpstr>
      <vt:lpstr>Деректерді визуализациялаудың қолданылуы</vt:lpstr>
      <vt:lpstr>Тікелей визуализациялар Жақсы визуализацияларды қалай жасауға болады?</vt:lpstr>
      <vt:lpstr>Деректерді визуализациялауды пайдалану Деректерді визуализациялау кітапханалары Бұл модульде қолданылады</vt:lpstr>
      <vt:lpstr>Деректерді визуализациялаудың қолданылуы Қамтылған визуализация түрлері</vt:lpstr>
      <vt:lpstr>Деректерді визуализациялаудың қолданылуы Деректерді дайындау кезеңдері</vt:lpstr>
      <vt:lpstr>Деректерді визуализациялаудың қолданылуы Зерттеу деректерін талдау</vt:lpstr>
      <vt:lpstr>Деректерді визуализациялаудың қолданылуы Зерттеу деректерін талдау</vt:lpstr>
      <vt:lpstr>Деректерді визуализациялау қорабының сызбасын пайдалану</vt:lpstr>
      <vt:lpstr>Деректерді визуализациялау қорабының сызбасын пайдалану</vt:lpstr>
      <vt:lpstr>Деректерді визуализациялау шеңбер диаграммасын қолдану</vt:lpstr>
      <vt:lpstr>Деректерді визуализациялау қолданбаларының баған диаграммасы</vt:lpstr>
      <vt:lpstr>Шашыраңқы график деректерін визуализациялауды пайдалану</vt:lpstr>
      <vt:lpstr>Назар аударғаныңызға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Жасанды интеллект негіздері</dc:title>
  <dc:creator>Юрий Вайс</dc:creator>
  <cp:lastModifiedBy>Гульназ Жомарткызы</cp:lastModifiedBy>
  <cp:revision>2</cp:revision>
  <dcterms:created xsi:type="dcterms:W3CDTF">2025-10-31T08:46:32Z</dcterms:created>
  <dcterms:modified xsi:type="dcterms:W3CDTF">2025-11-04T11:53:57Z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2025-04-04T05:00:00Z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2025-10-31T05:00:00Z</vt:filetime>
  </property>
  <property fmtid="{D5CDD505-2E9C-101B-9397-08002B2CF9AE}" pid="5" name="Producer">
    <vt:lpwstr>Microsoft® PowerPoint® 2019</vt:lpwstr>
  </property>
  <property fmtid="{D5CDD505-2E9C-101B-9397-08002B2CF9AE}" pid="6" name="ICV">
    <vt:lpwstr>982451F1994E45CF817CB86C4384FF1F_12</vt:lpwstr>
  </property>
  <property fmtid="{D5CDD505-2E9C-101B-9397-08002B2CF9AE}" pid="7" name="KSOProductBuildVer">
    <vt:lpwstr>1049-12.2.0.23131</vt:lpwstr>
  </property>
</Properties>
</file>